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8" r:id="rId2"/>
    <p:sldMasterId id="2147483734" r:id="rId3"/>
    <p:sldMasterId id="2147483722" r:id="rId4"/>
    <p:sldMasterId id="2147483710" r:id="rId5"/>
    <p:sldMasterId id="2147483746" r:id="rId6"/>
    <p:sldMasterId id="2147483797" r:id="rId7"/>
  </p:sldMasterIdLst>
  <p:notesMasterIdLst>
    <p:notesMasterId r:id="rId93"/>
  </p:notesMasterIdLst>
  <p:handoutMasterIdLst>
    <p:handoutMasterId r:id="rId94"/>
  </p:handoutMasterIdLst>
  <p:sldIdLst>
    <p:sldId id="467" r:id="rId8"/>
    <p:sldId id="364" r:id="rId9"/>
    <p:sldId id="440" r:id="rId10"/>
    <p:sldId id="453" r:id="rId11"/>
    <p:sldId id="429" r:id="rId12"/>
    <p:sldId id="456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44" r:id="rId22"/>
    <p:sldId id="457" r:id="rId23"/>
    <p:sldId id="458" r:id="rId24"/>
    <p:sldId id="426" r:id="rId25"/>
    <p:sldId id="365" r:id="rId26"/>
    <p:sldId id="264" r:id="rId27"/>
    <p:sldId id="427" r:id="rId28"/>
    <p:sldId id="409" r:id="rId29"/>
    <p:sldId id="455" r:id="rId30"/>
    <p:sldId id="370" r:id="rId31"/>
    <p:sldId id="371" r:id="rId32"/>
    <p:sldId id="450" r:id="rId33"/>
    <p:sldId id="454" r:id="rId34"/>
    <p:sldId id="408" r:id="rId35"/>
    <p:sldId id="410" r:id="rId36"/>
    <p:sldId id="389" r:id="rId37"/>
    <p:sldId id="388" r:id="rId38"/>
    <p:sldId id="391" r:id="rId39"/>
    <p:sldId id="411" r:id="rId40"/>
    <p:sldId id="355" r:id="rId41"/>
    <p:sldId id="412" r:id="rId42"/>
    <p:sldId id="413" r:id="rId43"/>
    <p:sldId id="414" r:id="rId44"/>
    <p:sldId id="377" r:id="rId45"/>
    <p:sldId id="324" r:id="rId46"/>
    <p:sldId id="323" r:id="rId47"/>
    <p:sldId id="325" r:id="rId48"/>
    <p:sldId id="326" r:id="rId49"/>
    <p:sldId id="327" r:id="rId50"/>
    <p:sldId id="328" r:id="rId51"/>
    <p:sldId id="286" r:id="rId52"/>
    <p:sldId id="462" r:id="rId53"/>
    <p:sldId id="329" r:id="rId54"/>
    <p:sldId id="463" r:id="rId55"/>
    <p:sldId id="400" r:id="rId56"/>
    <p:sldId id="392" r:id="rId57"/>
    <p:sldId id="393" r:id="rId58"/>
    <p:sldId id="415" r:id="rId59"/>
    <p:sldId id="417" r:id="rId60"/>
    <p:sldId id="394" r:id="rId61"/>
    <p:sldId id="419" r:id="rId62"/>
    <p:sldId id="449" r:id="rId63"/>
    <p:sldId id="398" r:id="rId64"/>
    <p:sldId id="416" r:id="rId65"/>
    <p:sldId id="451" r:id="rId66"/>
    <p:sldId id="366" r:id="rId67"/>
    <p:sldId id="390" r:id="rId68"/>
    <p:sldId id="395" r:id="rId69"/>
    <p:sldId id="418" r:id="rId70"/>
    <p:sldId id="459" r:id="rId71"/>
    <p:sldId id="420" r:id="rId72"/>
    <p:sldId id="351" r:id="rId73"/>
    <p:sldId id="344" r:id="rId74"/>
    <p:sldId id="346" r:id="rId75"/>
    <p:sldId id="347" r:id="rId76"/>
    <p:sldId id="348" r:id="rId77"/>
    <p:sldId id="349" r:id="rId78"/>
    <p:sldId id="374" r:id="rId79"/>
    <p:sldId id="404" r:id="rId80"/>
    <p:sldId id="421" r:id="rId81"/>
    <p:sldId id="423" r:id="rId82"/>
    <p:sldId id="422" r:id="rId83"/>
    <p:sldId id="465" r:id="rId84"/>
    <p:sldId id="424" r:id="rId85"/>
    <p:sldId id="425" r:id="rId86"/>
    <p:sldId id="464" r:id="rId87"/>
    <p:sldId id="460" r:id="rId88"/>
    <p:sldId id="461" r:id="rId89"/>
    <p:sldId id="403" r:id="rId90"/>
    <p:sldId id="382" r:id="rId91"/>
    <p:sldId id="466" r:id="rId92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C06ABF5D-62BC-48DF-A18E-114E0B2CB9DE}">
          <p14:sldIdLst>
            <p14:sldId id="467"/>
            <p14:sldId id="364"/>
            <p14:sldId id="440"/>
            <p14:sldId id="453"/>
            <p14:sldId id="429"/>
            <p14:sldId id="456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44"/>
            <p14:sldId id="457"/>
            <p14:sldId id="458"/>
            <p14:sldId id="426"/>
            <p14:sldId id="365"/>
            <p14:sldId id="264"/>
            <p14:sldId id="427"/>
            <p14:sldId id="409"/>
            <p14:sldId id="455"/>
            <p14:sldId id="370"/>
            <p14:sldId id="371"/>
            <p14:sldId id="450"/>
            <p14:sldId id="454"/>
            <p14:sldId id="408"/>
            <p14:sldId id="410"/>
            <p14:sldId id="389"/>
            <p14:sldId id="388"/>
            <p14:sldId id="391"/>
            <p14:sldId id="411"/>
            <p14:sldId id="355"/>
            <p14:sldId id="412"/>
            <p14:sldId id="413"/>
            <p14:sldId id="414"/>
            <p14:sldId id="377"/>
            <p14:sldId id="324"/>
            <p14:sldId id="323"/>
            <p14:sldId id="325"/>
            <p14:sldId id="326"/>
            <p14:sldId id="327"/>
            <p14:sldId id="328"/>
            <p14:sldId id="286"/>
            <p14:sldId id="462"/>
            <p14:sldId id="329"/>
            <p14:sldId id="463"/>
            <p14:sldId id="400"/>
            <p14:sldId id="392"/>
            <p14:sldId id="393"/>
            <p14:sldId id="415"/>
            <p14:sldId id="417"/>
            <p14:sldId id="394"/>
            <p14:sldId id="419"/>
            <p14:sldId id="449"/>
            <p14:sldId id="398"/>
            <p14:sldId id="416"/>
            <p14:sldId id="451"/>
            <p14:sldId id="366"/>
            <p14:sldId id="390"/>
            <p14:sldId id="395"/>
            <p14:sldId id="418"/>
            <p14:sldId id="459"/>
            <p14:sldId id="420"/>
            <p14:sldId id="351"/>
            <p14:sldId id="344"/>
            <p14:sldId id="346"/>
            <p14:sldId id="347"/>
            <p14:sldId id="348"/>
            <p14:sldId id="349"/>
            <p14:sldId id="374"/>
            <p14:sldId id="404"/>
            <p14:sldId id="421"/>
            <p14:sldId id="423"/>
            <p14:sldId id="422"/>
            <p14:sldId id="465"/>
            <p14:sldId id="424"/>
            <p14:sldId id="425"/>
            <p14:sldId id="464"/>
            <p14:sldId id="460"/>
            <p14:sldId id="461"/>
            <p14:sldId id="403"/>
            <p14:sldId id="382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E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615" autoAdjust="0"/>
  </p:normalViewPr>
  <p:slideViewPr>
    <p:cSldViewPr>
      <p:cViewPr varScale="1">
        <p:scale>
          <a:sx n="36" d="100"/>
          <a:sy n="36" d="100"/>
        </p:scale>
        <p:origin x="2160" y="36"/>
      </p:cViewPr>
      <p:guideLst>
        <p:guide orient="horz" pos="2160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image" Target="../media/image81.png"/><Relationship Id="rId6" Type="http://schemas.openxmlformats.org/officeDocument/2006/relationships/oleObject" Target="file:///C:\Users\bennettg\Desktop\excellgenome.xlsx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0"/>
          <c:tx>
            <c:v>Size of various Genomes in Megabases</c:v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</c:spPr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5400">
                <a:noFill/>
              </a:ln>
            </c:spPr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25400">
                <a:noFill/>
              </a:ln>
            </c:spPr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 w="25400">
                <a:noFill/>
              </a:ln>
            </c:spPr>
          </c:dPt>
          <c:cat>
            <c:strRef>
              <c:f>Sheet1!$G$7:$G$11</c:f>
              <c:strCache>
                <c:ptCount val="5"/>
                <c:pt idx="0">
                  <c:v>Rice</c:v>
                </c:pt>
                <c:pt idx="1">
                  <c:v>Maize</c:v>
                </c:pt>
                <c:pt idx="2">
                  <c:v>Human</c:v>
                </c:pt>
                <c:pt idx="3">
                  <c:v>Barley</c:v>
                </c:pt>
                <c:pt idx="4">
                  <c:v>Wheat</c:v>
                </c:pt>
              </c:strCache>
            </c:strRef>
          </c:cat>
          <c:val>
            <c:numRef>
              <c:f>Sheet1!$F$7:$F$11</c:f>
              <c:numCache>
                <c:formatCode>General</c:formatCode>
                <c:ptCount val="5"/>
                <c:pt idx="0">
                  <c:v>0.4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4415944"/>
        <c:axId val="284418296"/>
      </c:barChart>
      <c:catAx>
        <c:axId val="284415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84418296"/>
        <c:crosses val="autoZero"/>
        <c:auto val="1"/>
        <c:lblAlgn val="ctr"/>
        <c:lblOffset val="100"/>
        <c:noMultiLvlLbl val="0"/>
      </c:catAx>
      <c:valAx>
        <c:axId val="2844182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844159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6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26798B-52B9-4967-91A4-EBD8F5C06438}" type="doc">
      <dgm:prSet loTypeId="urn:microsoft.com/office/officeart/2008/layout/AlternatingHexagons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0751275-D0E7-4177-90EF-8815451F4D1F}">
      <dgm:prSet phldrT="[Text]" custT="1"/>
      <dgm:spPr/>
      <dgm:t>
        <a:bodyPr/>
        <a:lstStyle/>
        <a:p>
          <a:r>
            <a:rPr lang="en-GB" sz="1700" dirty="0" smtClean="0"/>
            <a:t>History</a:t>
          </a:r>
          <a:r>
            <a:rPr lang="en-GB" sz="1700" baseline="0" dirty="0" smtClean="0"/>
            <a:t> of DNA Sequencing </a:t>
          </a:r>
          <a:endParaRPr lang="en-GB" sz="1700" dirty="0"/>
        </a:p>
      </dgm:t>
    </dgm:pt>
    <dgm:pt modelId="{E1E781F4-D132-484A-A155-0DC4282E555A}" type="parTrans" cxnId="{A771C067-5E2D-4F7A-B35B-4579EAFE5A2C}">
      <dgm:prSet/>
      <dgm:spPr/>
      <dgm:t>
        <a:bodyPr/>
        <a:lstStyle/>
        <a:p>
          <a:endParaRPr lang="en-GB"/>
        </a:p>
      </dgm:t>
    </dgm:pt>
    <dgm:pt modelId="{794F073B-F64D-47D9-ADA8-532B731E5E37}" type="sibTrans" cxnId="{A771C067-5E2D-4F7A-B35B-4579EAFE5A2C}">
      <dgm:prSet custT="1"/>
      <dgm:spPr/>
      <dgm:t>
        <a:bodyPr/>
        <a:lstStyle/>
        <a:p>
          <a:r>
            <a:rPr lang="en-GB" sz="1700" dirty="0" smtClean="0"/>
            <a:t>Introduction</a:t>
          </a:r>
          <a:r>
            <a:rPr lang="en-GB" sz="1700" baseline="0" dirty="0" smtClean="0"/>
            <a:t> </a:t>
          </a:r>
          <a:endParaRPr lang="en-GB" sz="1700" dirty="0"/>
        </a:p>
      </dgm:t>
    </dgm:pt>
    <dgm:pt modelId="{1FF4CF8E-5B6D-46D6-8DF7-27C81BF03D35}">
      <dgm:prSet phldrT="[Text]" phldr="1"/>
      <dgm:spPr/>
      <dgm:t>
        <a:bodyPr/>
        <a:lstStyle/>
        <a:p>
          <a:endParaRPr lang="en-GB" dirty="0"/>
        </a:p>
      </dgm:t>
    </dgm:pt>
    <dgm:pt modelId="{8C1E2DAA-B496-405E-B0D3-0D56AAC51811}" type="parTrans" cxnId="{B7716D9D-130B-4B54-8F1D-06AC1A04A793}">
      <dgm:prSet/>
      <dgm:spPr/>
      <dgm:t>
        <a:bodyPr/>
        <a:lstStyle/>
        <a:p>
          <a:endParaRPr lang="en-GB"/>
        </a:p>
      </dgm:t>
    </dgm:pt>
    <dgm:pt modelId="{B111A91A-2381-4963-98E9-F5E2B64C177A}" type="sibTrans" cxnId="{B7716D9D-130B-4B54-8F1D-06AC1A04A793}">
      <dgm:prSet/>
      <dgm:spPr/>
      <dgm:t>
        <a:bodyPr/>
        <a:lstStyle/>
        <a:p>
          <a:endParaRPr lang="en-GB"/>
        </a:p>
      </dgm:t>
    </dgm:pt>
    <dgm:pt modelId="{7EF03069-7FB2-440B-A4DC-83AA60440D88}">
      <dgm:prSet phldrT="[Text]" custT="1"/>
      <dgm:spPr/>
      <dgm:t>
        <a:bodyPr/>
        <a:lstStyle/>
        <a:p>
          <a:r>
            <a:rPr lang="en-GB" sz="1700" dirty="0" smtClean="0"/>
            <a:t>NGS  Technology Platforms</a:t>
          </a:r>
          <a:endParaRPr lang="en-GB" sz="1700" dirty="0"/>
        </a:p>
      </dgm:t>
    </dgm:pt>
    <dgm:pt modelId="{E7764246-57AA-4093-B069-259DC37E63DD}" type="parTrans" cxnId="{EA39CE10-76C4-4F4B-ADFE-1843E38469DB}">
      <dgm:prSet/>
      <dgm:spPr/>
      <dgm:t>
        <a:bodyPr/>
        <a:lstStyle/>
        <a:p>
          <a:endParaRPr lang="en-GB"/>
        </a:p>
      </dgm:t>
    </dgm:pt>
    <dgm:pt modelId="{6C930DFA-1AC0-4026-A2AF-2F805E9C8830}" type="sibTrans" cxnId="{EA39CE10-76C4-4F4B-ADFE-1843E38469DB}">
      <dgm:prSet custT="1"/>
      <dgm:spPr/>
      <dgm:t>
        <a:bodyPr/>
        <a:lstStyle/>
        <a:p>
          <a:r>
            <a:rPr lang="en-GB" sz="1700" dirty="0" smtClean="0"/>
            <a:t>New Technologies</a:t>
          </a:r>
          <a:endParaRPr lang="en-GB" sz="1700" dirty="0"/>
        </a:p>
      </dgm:t>
    </dgm:pt>
    <dgm:pt modelId="{2523DEB7-692A-4EC8-89BE-2B070C6D9D33}">
      <dgm:prSet phldrT="[Text]" phldr="1"/>
      <dgm:spPr/>
      <dgm:t>
        <a:bodyPr/>
        <a:lstStyle/>
        <a:p>
          <a:endParaRPr lang="en-GB" dirty="0"/>
        </a:p>
      </dgm:t>
    </dgm:pt>
    <dgm:pt modelId="{9764BAFA-4833-49D7-9D3B-760657D75662}" type="parTrans" cxnId="{2E1E4666-53F8-4D3A-95D0-1DE8F23E7984}">
      <dgm:prSet/>
      <dgm:spPr/>
      <dgm:t>
        <a:bodyPr/>
        <a:lstStyle/>
        <a:p>
          <a:endParaRPr lang="en-GB"/>
        </a:p>
      </dgm:t>
    </dgm:pt>
    <dgm:pt modelId="{15A780C4-1E07-4DE8-9566-4B6991ED7348}" type="sibTrans" cxnId="{2E1E4666-53F8-4D3A-95D0-1DE8F23E7984}">
      <dgm:prSet/>
      <dgm:spPr/>
      <dgm:t>
        <a:bodyPr/>
        <a:lstStyle/>
        <a:p>
          <a:endParaRPr lang="en-GB"/>
        </a:p>
      </dgm:t>
    </dgm:pt>
    <dgm:pt modelId="{5436B9BD-3CC2-45DE-8E80-04E20D9C958F}">
      <dgm:prSet phldrT="[Text]" phldr="1"/>
      <dgm:spPr/>
      <dgm:t>
        <a:bodyPr/>
        <a:lstStyle/>
        <a:p>
          <a:endParaRPr lang="en-GB" dirty="0"/>
        </a:p>
      </dgm:t>
    </dgm:pt>
    <dgm:pt modelId="{142B40E9-B24C-4317-B088-007D70D7CD14}" type="parTrans" cxnId="{3A665E95-2AAC-4F6D-950B-B93C07581C6B}">
      <dgm:prSet/>
      <dgm:spPr/>
      <dgm:t>
        <a:bodyPr/>
        <a:lstStyle/>
        <a:p>
          <a:endParaRPr lang="en-GB"/>
        </a:p>
      </dgm:t>
    </dgm:pt>
    <dgm:pt modelId="{14F76288-FB59-4AEF-84E7-293EE22E612F}" type="sibTrans" cxnId="{3A665E95-2AAC-4F6D-950B-B93C07581C6B}">
      <dgm:prSet/>
      <dgm:spPr/>
      <dgm:t>
        <a:bodyPr/>
        <a:lstStyle/>
        <a:p>
          <a:endParaRPr lang="en-GB"/>
        </a:p>
      </dgm:t>
    </dgm:pt>
    <dgm:pt modelId="{9C0EC506-98C6-440D-BB12-C9CD1B271B8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 dirty="0"/>
        </a:p>
      </dgm:t>
    </dgm:pt>
    <dgm:pt modelId="{A33D2706-DC8B-4B75-AE1A-D6B24265AC92}" type="sibTrans" cxnId="{A04058BB-CB3A-41C0-A291-7995F1472166}">
      <dgm:prSet custT="1"/>
      <dgm:spPr/>
      <dgm:t>
        <a:bodyPr/>
        <a:lstStyle/>
        <a:p>
          <a:endParaRPr lang="en-GB" sz="1700" dirty="0"/>
        </a:p>
      </dgm:t>
    </dgm:pt>
    <dgm:pt modelId="{CDF2828E-82BC-4CDE-A54C-B097B4EA49E6}" type="parTrans" cxnId="{A04058BB-CB3A-41C0-A291-7995F1472166}">
      <dgm:prSet/>
      <dgm:spPr/>
      <dgm:t>
        <a:bodyPr/>
        <a:lstStyle/>
        <a:p>
          <a:endParaRPr lang="en-GB"/>
        </a:p>
      </dgm:t>
    </dgm:pt>
    <dgm:pt modelId="{B5D15606-269B-431D-A77D-B337946A7A6F}" type="pres">
      <dgm:prSet presAssocID="{2C26798B-52B9-4967-91A4-EBD8F5C0643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DFD7B43E-FD7C-4CB4-A90A-49BA5C0ECE91}" type="pres">
      <dgm:prSet presAssocID="{80751275-D0E7-4177-90EF-8815451F4D1F}" presName="composite" presStyleCnt="0"/>
      <dgm:spPr/>
      <dgm:t>
        <a:bodyPr/>
        <a:lstStyle/>
        <a:p>
          <a:endParaRPr lang="en-GB"/>
        </a:p>
      </dgm:t>
    </dgm:pt>
    <dgm:pt modelId="{F8EC42E0-FFF6-465C-8192-7719C759C395}" type="pres">
      <dgm:prSet presAssocID="{80751275-D0E7-4177-90EF-8815451F4D1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741954-4923-4F75-8A00-5E918864024E}" type="pres">
      <dgm:prSet presAssocID="{80751275-D0E7-4177-90EF-8815451F4D1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0C4B65-66B2-48B1-9F02-40DB608242B7}" type="pres">
      <dgm:prSet presAssocID="{80751275-D0E7-4177-90EF-8815451F4D1F}" presName="BalanceSpacing" presStyleCnt="0"/>
      <dgm:spPr/>
      <dgm:t>
        <a:bodyPr/>
        <a:lstStyle/>
        <a:p>
          <a:endParaRPr lang="en-GB"/>
        </a:p>
      </dgm:t>
    </dgm:pt>
    <dgm:pt modelId="{13FD6418-0E0B-4CE8-AF6B-8293E86B6368}" type="pres">
      <dgm:prSet presAssocID="{80751275-D0E7-4177-90EF-8815451F4D1F}" presName="BalanceSpacing1" presStyleCnt="0"/>
      <dgm:spPr/>
      <dgm:t>
        <a:bodyPr/>
        <a:lstStyle/>
        <a:p>
          <a:endParaRPr lang="en-GB"/>
        </a:p>
      </dgm:t>
    </dgm:pt>
    <dgm:pt modelId="{8DF7BE7F-1E78-4C7A-8A94-E8E3538E53A3}" type="pres">
      <dgm:prSet presAssocID="{794F073B-F64D-47D9-ADA8-532B731E5E37}" presName="Accent1Text" presStyleLbl="node1" presStyleIdx="1" presStyleCnt="6"/>
      <dgm:spPr/>
      <dgm:t>
        <a:bodyPr/>
        <a:lstStyle/>
        <a:p>
          <a:endParaRPr lang="en-GB"/>
        </a:p>
      </dgm:t>
    </dgm:pt>
    <dgm:pt modelId="{6A4BE39E-A29D-4197-B0F6-257F2D3590D3}" type="pres">
      <dgm:prSet presAssocID="{794F073B-F64D-47D9-ADA8-532B731E5E37}" presName="spaceBetweenRectangles" presStyleCnt="0"/>
      <dgm:spPr/>
      <dgm:t>
        <a:bodyPr/>
        <a:lstStyle/>
        <a:p>
          <a:endParaRPr lang="en-GB"/>
        </a:p>
      </dgm:t>
    </dgm:pt>
    <dgm:pt modelId="{1823CC94-B800-4F4B-AC78-6719F1C46267}" type="pres">
      <dgm:prSet presAssocID="{7EF03069-7FB2-440B-A4DC-83AA60440D88}" presName="composite" presStyleCnt="0"/>
      <dgm:spPr/>
      <dgm:t>
        <a:bodyPr/>
        <a:lstStyle/>
        <a:p>
          <a:endParaRPr lang="en-GB"/>
        </a:p>
      </dgm:t>
    </dgm:pt>
    <dgm:pt modelId="{A1013EBF-FD5B-43D4-8F44-8D115F1C5D80}" type="pres">
      <dgm:prSet presAssocID="{7EF03069-7FB2-440B-A4DC-83AA60440D88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4E47111-FFEC-4AE8-9318-D94124888472}" type="pres">
      <dgm:prSet presAssocID="{7EF03069-7FB2-440B-A4DC-83AA60440D88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623FFB2-6102-48E1-BDEB-007FA16287F4}" type="pres">
      <dgm:prSet presAssocID="{7EF03069-7FB2-440B-A4DC-83AA60440D88}" presName="BalanceSpacing" presStyleCnt="0"/>
      <dgm:spPr/>
      <dgm:t>
        <a:bodyPr/>
        <a:lstStyle/>
        <a:p>
          <a:endParaRPr lang="en-GB"/>
        </a:p>
      </dgm:t>
    </dgm:pt>
    <dgm:pt modelId="{1364EF10-6844-45AA-B8B3-5B8CFBC1382E}" type="pres">
      <dgm:prSet presAssocID="{7EF03069-7FB2-440B-A4DC-83AA60440D88}" presName="BalanceSpacing1" presStyleCnt="0"/>
      <dgm:spPr/>
      <dgm:t>
        <a:bodyPr/>
        <a:lstStyle/>
        <a:p>
          <a:endParaRPr lang="en-GB"/>
        </a:p>
      </dgm:t>
    </dgm:pt>
    <dgm:pt modelId="{25E4EE20-E43B-4190-A496-0461E1C8E4A4}" type="pres">
      <dgm:prSet presAssocID="{6C930DFA-1AC0-4026-A2AF-2F805E9C8830}" presName="Accent1Text" presStyleLbl="node1" presStyleIdx="3" presStyleCnt="6"/>
      <dgm:spPr/>
      <dgm:t>
        <a:bodyPr/>
        <a:lstStyle/>
        <a:p>
          <a:endParaRPr lang="en-GB"/>
        </a:p>
      </dgm:t>
    </dgm:pt>
    <dgm:pt modelId="{418FB3D6-EC1E-4088-A418-5D849B56D0F9}" type="pres">
      <dgm:prSet presAssocID="{6C930DFA-1AC0-4026-A2AF-2F805E9C8830}" presName="spaceBetweenRectangles" presStyleCnt="0"/>
      <dgm:spPr/>
      <dgm:t>
        <a:bodyPr/>
        <a:lstStyle/>
        <a:p>
          <a:endParaRPr lang="en-GB"/>
        </a:p>
      </dgm:t>
    </dgm:pt>
    <dgm:pt modelId="{254AB680-9906-476A-9227-62C34A7CD679}" type="pres">
      <dgm:prSet presAssocID="{9C0EC506-98C6-440D-BB12-C9CD1B271B8A}" presName="composite" presStyleCnt="0"/>
      <dgm:spPr/>
      <dgm:t>
        <a:bodyPr/>
        <a:lstStyle/>
        <a:p>
          <a:endParaRPr lang="en-GB"/>
        </a:p>
      </dgm:t>
    </dgm:pt>
    <dgm:pt modelId="{D182D353-38F4-43C7-A44A-CDE87CAA63D7}" type="pres">
      <dgm:prSet presAssocID="{9C0EC506-98C6-440D-BB12-C9CD1B271B8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CAFA0F5-AB2C-47E9-A156-FCB38E143EE8}" type="pres">
      <dgm:prSet presAssocID="{9C0EC506-98C6-440D-BB12-C9CD1B271B8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5982708-2E9F-4F43-8D56-521767AC2DD0}" type="pres">
      <dgm:prSet presAssocID="{9C0EC506-98C6-440D-BB12-C9CD1B271B8A}" presName="BalanceSpacing" presStyleCnt="0"/>
      <dgm:spPr/>
      <dgm:t>
        <a:bodyPr/>
        <a:lstStyle/>
        <a:p>
          <a:endParaRPr lang="en-GB"/>
        </a:p>
      </dgm:t>
    </dgm:pt>
    <dgm:pt modelId="{AA48A453-8023-4FBB-B541-4A69DB8391D4}" type="pres">
      <dgm:prSet presAssocID="{9C0EC506-98C6-440D-BB12-C9CD1B271B8A}" presName="BalanceSpacing1" presStyleCnt="0"/>
      <dgm:spPr/>
      <dgm:t>
        <a:bodyPr/>
        <a:lstStyle/>
        <a:p>
          <a:endParaRPr lang="en-GB"/>
        </a:p>
      </dgm:t>
    </dgm:pt>
    <dgm:pt modelId="{3D54F918-AF11-4BDA-A31F-4B62A8CEC752}" type="pres">
      <dgm:prSet presAssocID="{A33D2706-DC8B-4B75-AE1A-D6B24265AC92}" presName="Accent1Text" presStyleLbl="node1" presStyleIdx="5" presStyleCnt="6"/>
      <dgm:spPr/>
      <dgm:t>
        <a:bodyPr/>
        <a:lstStyle/>
        <a:p>
          <a:endParaRPr lang="en-GB"/>
        </a:p>
      </dgm:t>
    </dgm:pt>
  </dgm:ptLst>
  <dgm:cxnLst>
    <dgm:cxn modelId="{2E1E4666-53F8-4D3A-95D0-1DE8F23E7984}" srcId="{7EF03069-7FB2-440B-A4DC-83AA60440D88}" destId="{2523DEB7-692A-4EC8-89BE-2B070C6D9D33}" srcOrd="0" destOrd="0" parTransId="{9764BAFA-4833-49D7-9D3B-760657D75662}" sibTransId="{15A780C4-1E07-4DE8-9566-4B6991ED7348}"/>
    <dgm:cxn modelId="{B7716D9D-130B-4B54-8F1D-06AC1A04A793}" srcId="{80751275-D0E7-4177-90EF-8815451F4D1F}" destId="{1FF4CF8E-5B6D-46D6-8DF7-27C81BF03D35}" srcOrd="0" destOrd="0" parTransId="{8C1E2DAA-B496-405E-B0D3-0D56AAC51811}" sibTransId="{B111A91A-2381-4963-98E9-F5E2B64C177A}"/>
    <dgm:cxn modelId="{A9636664-24ED-4722-B1AD-D2DE9CFCE502}" type="presOf" srcId="{5436B9BD-3CC2-45DE-8E80-04E20D9C958F}" destId="{2CAFA0F5-AB2C-47E9-A156-FCB38E143EE8}" srcOrd="0" destOrd="0" presId="urn:microsoft.com/office/officeart/2008/layout/AlternatingHexagons"/>
    <dgm:cxn modelId="{3E7C5B38-34E7-4630-B066-8BBA0ED71A8A}" type="presOf" srcId="{794F073B-F64D-47D9-ADA8-532B731E5E37}" destId="{8DF7BE7F-1E78-4C7A-8A94-E8E3538E53A3}" srcOrd="0" destOrd="0" presId="urn:microsoft.com/office/officeart/2008/layout/AlternatingHexagons"/>
    <dgm:cxn modelId="{A771C067-5E2D-4F7A-B35B-4579EAFE5A2C}" srcId="{2C26798B-52B9-4967-91A4-EBD8F5C06438}" destId="{80751275-D0E7-4177-90EF-8815451F4D1F}" srcOrd="0" destOrd="0" parTransId="{E1E781F4-D132-484A-A155-0DC4282E555A}" sibTransId="{794F073B-F64D-47D9-ADA8-532B731E5E37}"/>
    <dgm:cxn modelId="{241473D0-430D-44A2-8A02-7E95FDBED734}" type="presOf" srcId="{2C26798B-52B9-4967-91A4-EBD8F5C06438}" destId="{B5D15606-269B-431D-A77D-B337946A7A6F}" srcOrd="0" destOrd="0" presId="urn:microsoft.com/office/officeart/2008/layout/AlternatingHexagons"/>
    <dgm:cxn modelId="{EE9F8F79-2BA0-4C27-9FB2-93560FA54FB9}" type="presOf" srcId="{80751275-D0E7-4177-90EF-8815451F4D1F}" destId="{F8EC42E0-FFF6-465C-8192-7719C759C395}" srcOrd="0" destOrd="0" presId="urn:microsoft.com/office/officeart/2008/layout/AlternatingHexagons"/>
    <dgm:cxn modelId="{3A665E95-2AAC-4F6D-950B-B93C07581C6B}" srcId="{9C0EC506-98C6-440D-BB12-C9CD1B271B8A}" destId="{5436B9BD-3CC2-45DE-8E80-04E20D9C958F}" srcOrd="0" destOrd="0" parTransId="{142B40E9-B24C-4317-B088-007D70D7CD14}" sibTransId="{14F76288-FB59-4AEF-84E7-293EE22E612F}"/>
    <dgm:cxn modelId="{A6B58F1A-FA51-415E-8050-F1B7CE7E6C6D}" type="presOf" srcId="{9C0EC506-98C6-440D-BB12-C9CD1B271B8A}" destId="{D182D353-38F4-43C7-A44A-CDE87CAA63D7}" srcOrd="0" destOrd="0" presId="urn:microsoft.com/office/officeart/2008/layout/AlternatingHexagons"/>
    <dgm:cxn modelId="{11C36A9B-B567-4A09-A878-1B402C766B73}" type="presOf" srcId="{6C930DFA-1AC0-4026-A2AF-2F805E9C8830}" destId="{25E4EE20-E43B-4190-A496-0461E1C8E4A4}" srcOrd="0" destOrd="0" presId="urn:microsoft.com/office/officeart/2008/layout/AlternatingHexagons"/>
    <dgm:cxn modelId="{A04058BB-CB3A-41C0-A291-7995F1472166}" srcId="{2C26798B-52B9-4967-91A4-EBD8F5C06438}" destId="{9C0EC506-98C6-440D-BB12-C9CD1B271B8A}" srcOrd="2" destOrd="0" parTransId="{CDF2828E-82BC-4CDE-A54C-B097B4EA49E6}" sibTransId="{A33D2706-DC8B-4B75-AE1A-D6B24265AC92}"/>
    <dgm:cxn modelId="{D93452DF-AFC9-4E26-BEFB-2AB24315FD71}" type="presOf" srcId="{7EF03069-7FB2-440B-A4DC-83AA60440D88}" destId="{A1013EBF-FD5B-43D4-8F44-8D115F1C5D80}" srcOrd="0" destOrd="0" presId="urn:microsoft.com/office/officeart/2008/layout/AlternatingHexagons"/>
    <dgm:cxn modelId="{EA39CE10-76C4-4F4B-ADFE-1843E38469DB}" srcId="{2C26798B-52B9-4967-91A4-EBD8F5C06438}" destId="{7EF03069-7FB2-440B-A4DC-83AA60440D88}" srcOrd="1" destOrd="0" parTransId="{E7764246-57AA-4093-B069-259DC37E63DD}" sibTransId="{6C930DFA-1AC0-4026-A2AF-2F805E9C8830}"/>
    <dgm:cxn modelId="{96132494-5BE6-41EF-AF27-2688D410759F}" type="presOf" srcId="{2523DEB7-692A-4EC8-89BE-2B070C6D9D33}" destId="{E4E47111-FFEC-4AE8-9318-D94124888472}" srcOrd="0" destOrd="0" presId="urn:microsoft.com/office/officeart/2008/layout/AlternatingHexagons"/>
    <dgm:cxn modelId="{9896CDF2-A716-4D49-BA02-546E392E8E5B}" type="presOf" srcId="{A33D2706-DC8B-4B75-AE1A-D6B24265AC92}" destId="{3D54F918-AF11-4BDA-A31F-4B62A8CEC752}" srcOrd="0" destOrd="0" presId="urn:microsoft.com/office/officeart/2008/layout/AlternatingHexagons"/>
    <dgm:cxn modelId="{EF3242EC-9679-4B0D-8E53-A08DE4022171}" type="presOf" srcId="{1FF4CF8E-5B6D-46D6-8DF7-27C81BF03D35}" destId="{CF741954-4923-4F75-8A00-5E918864024E}" srcOrd="0" destOrd="0" presId="urn:microsoft.com/office/officeart/2008/layout/AlternatingHexagons"/>
    <dgm:cxn modelId="{B17B1493-E2FF-4E92-9727-C30FCC5C997B}" type="presParOf" srcId="{B5D15606-269B-431D-A77D-B337946A7A6F}" destId="{DFD7B43E-FD7C-4CB4-A90A-49BA5C0ECE91}" srcOrd="0" destOrd="0" presId="urn:microsoft.com/office/officeart/2008/layout/AlternatingHexagons"/>
    <dgm:cxn modelId="{64B45557-63C7-4A29-8C7D-B34C80F53441}" type="presParOf" srcId="{DFD7B43E-FD7C-4CB4-A90A-49BA5C0ECE91}" destId="{F8EC42E0-FFF6-465C-8192-7719C759C395}" srcOrd="0" destOrd="0" presId="urn:microsoft.com/office/officeart/2008/layout/AlternatingHexagons"/>
    <dgm:cxn modelId="{3AD8CE95-8199-4F41-8EF8-7C5556AFA2A8}" type="presParOf" srcId="{DFD7B43E-FD7C-4CB4-A90A-49BA5C0ECE91}" destId="{CF741954-4923-4F75-8A00-5E918864024E}" srcOrd="1" destOrd="0" presId="urn:microsoft.com/office/officeart/2008/layout/AlternatingHexagons"/>
    <dgm:cxn modelId="{89F9C814-056A-4576-A58E-1A6EA31D6949}" type="presParOf" srcId="{DFD7B43E-FD7C-4CB4-A90A-49BA5C0ECE91}" destId="{5A0C4B65-66B2-48B1-9F02-40DB608242B7}" srcOrd="2" destOrd="0" presId="urn:microsoft.com/office/officeart/2008/layout/AlternatingHexagons"/>
    <dgm:cxn modelId="{D4929856-B8DC-4375-B010-7E3312616354}" type="presParOf" srcId="{DFD7B43E-FD7C-4CB4-A90A-49BA5C0ECE91}" destId="{13FD6418-0E0B-4CE8-AF6B-8293E86B6368}" srcOrd="3" destOrd="0" presId="urn:microsoft.com/office/officeart/2008/layout/AlternatingHexagons"/>
    <dgm:cxn modelId="{56FEC4D3-89EE-419D-B906-2CC102F63B35}" type="presParOf" srcId="{DFD7B43E-FD7C-4CB4-A90A-49BA5C0ECE91}" destId="{8DF7BE7F-1E78-4C7A-8A94-E8E3538E53A3}" srcOrd="4" destOrd="0" presId="urn:microsoft.com/office/officeart/2008/layout/AlternatingHexagons"/>
    <dgm:cxn modelId="{F84869EB-53A3-4F1A-B214-FB0749703867}" type="presParOf" srcId="{B5D15606-269B-431D-A77D-B337946A7A6F}" destId="{6A4BE39E-A29D-4197-B0F6-257F2D3590D3}" srcOrd="1" destOrd="0" presId="urn:microsoft.com/office/officeart/2008/layout/AlternatingHexagons"/>
    <dgm:cxn modelId="{55528CA9-F1B1-4541-B0E7-77A79C5FC1B4}" type="presParOf" srcId="{B5D15606-269B-431D-A77D-B337946A7A6F}" destId="{1823CC94-B800-4F4B-AC78-6719F1C46267}" srcOrd="2" destOrd="0" presId="urn:microsoft.com/office/officeart/2008/layout/AlternatingHexagons"/>
    <dgm:cxn modelId="{B320E344-C80D-4A04-AA2F-ECC13524AE39}" type="presParOf" srcId="{1823CC94-B800-4F4B-AC78-6719F1C46267}" destId="{A1013EBF-FD5B-43D4-8F44-8D115F1C5D80}" srcOrd="0" destOrd="0" presId="urn:microsoft.com/office/officeart/2008/layout/AlternatingHexagons"/>
    <dgm:cxn modelId="{9F9AD519-CA19-4281-A1D8-B55ED91CEF8C}" type="presParOf" srcId="{1823CC94-B800-4F4B-AC78-6719F1C46267}" destId="{E4E47111-FFEC-4AE8-9318-D94124888472}" srcOrd="1" destOrd="0" presId="urn:microsoft.com/office/officeart/2008/layout/AlternatingHexagons"/>
    <dgm:cxn modelId="{69CA9E13-5275-4C32-B24D-D2A051BDE59F}" type="presParOf" srcId="{1823CC94-B800-4F4B-AC78-6719F1C46267}" destId="{0623FFB2-6102-48E1-BDEB-007FA16287F4}" srcOrd="2" destOrd="0" presId="urn:microsoft.com/office/officeart/2008/layout/AlternatingHexagons"/>
    <dgm:cxn modelId="{EA5B8788-9FEC-4161-980E-BB7FFBEB20D0}" type="presParOf" srcId="{1823CC94-B800-4F4B-AC78-6719F1C46267}" destId="{1364EF10-6844-45AA-B8B3-5B8CFBC1382E}" srcOrd="3" destOrd="0" presId="urn:microsoft.com/office/officeart/2008/layout/AlternatingHexagons"/>
    <dgm:cxn modelId="{3EDB337F-F79F-40DD-9839-0F9F0A3933B8}" type="presParOf" srcId="{1823CC94-B800-4F4B-AC78-6719F1C46267}" destId="{25E4EE20-E43B-4190-A496-0461E1C8E4A4}" srcOrd="4" destOrd="0" presId="urn:microsoft.com/office/officeart/2008/layout/AlternatingHexagons"/>
    <dgm:cxn modelId="{251738EA-35CC-4EF4-9987-EFDDF75E2BBC}" type="presParOf" srcId="{B5D15606-269B-431D-A77D-B337946A7A6F}" destId="{418FB3D6-EC1E-4088-A418-5D849B56D0F9}" srcOrd="3" destOrd="0" presId="urn:microsoft.com/office/officeart/2008/layout/AlternatingHexagons"/>
    <dgm:cxn modelId="{AC72937B-35F2-410E-9378-62A598868A39}" type="presParOf" srcId="{B5D15606-269B-431D-A77D-B337946A7A6F}" destId="{254AB680-9906-476A-9227-62C34A7CD679}" srcOrd="4" destOrd="0" presId="urn:microsoft.com/office/officeart/2008/layout/AlternatingHexagons"/>
    <dgm:cxn modelId="{B58068F0-E816-4B35-90CE-699200E34FC9}" type="presParOf" srcId="{254AB680-9906-476A-9227-62C34A7CD679}" destId="{D182D353-38F4-43C7-A44A-CDE87CAA63D7}" srcOrd="0" destOrd="0" presId="urn:microsoft.com/office/officeart/2008/layout/AlternatingHexagons"/>
    <dgm:cxn modelId="{CB2DFD38-0423-4A00-8739-3EB91371782D}" type="presParOf" srcId="{254AB680-9906-476A-9227-62C34A7CD679}" destId="{2CAFA0F5-AB2C-47E9-A156-FCB38E143EE8}" srcOrd="1" destOrd="0" presId="urn:microsoft.com/office/officeart/2008/layout/AlternatingHexagons"/>
    <dgm:cxn modelId="{0BC4E0C4-8BC5-494C-9EB9-8641C07E942D}" type="presParOf" srcId="{254AB680-9906-476A-9227-62C34A7CD679}" destId="{05982708-2E9F-4F43-8D56-521767AC2DD0}" srcOrd="2" destOrd="0" presId="urn:microsoft.com/office/officeart/2008/layout/AlternatingHexagons"/>
    <dgm:cxn modelId="{1BB14915-AD03-40A7-BFE9-61AE869C091A}" type="presParOf" srcId="{254AB680-9906-476A-9227-62C34A7CD679}" destId="{AA48A453-8023-4FBB-B541-4A69DB8391D4}" srcOrd="3" destOrd="0" presId="urn:microsoft.com/office/officeart/2008/layout/AlternatingHexagons"/>
    <dgm:cxn modelId="{DA31EEE1-3303-4D66-A78A-1FF1321C829D}" type="presParOf" srcId="{254AB680-9906-476A-9227-62C34A7CD679}" destId="{3D54F918-AF11-4BDA-A31F-4B62A8CEC75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C42E0-FFF6-465C-8192-7719C759C395}">
      <dsp:nvSpPr>
        <dsp:cNvPr id="0" name=""/>
        <dsp:cNvSpPr/>
      </dsp:nvSpPr>
      <dsp:spPr>
        <a:xfrm rot="5400000">
          <a:off x="2993657" y="225772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History</a:t>
          </a:r>
          <a:r>
            <a:rPr lang="en-GB" sz="1700" kern="1200" baseline="0" dirty="0" smtClean="0"/>
            <a:t> of DNA Sequencing </a:t>
          </a:r>
          <a:endParaRPr lang="en-GB" sz="1700" kern="1200" dirty="0"/>
        </a:p>
      </dsp:txBody>
      <dsp:txXfrm rot="-5400000">
        <a:off x="3388017" y="404363"/>
        <a:ext cx="1177428" cy="1353366"/>
      </dsp:txXfrm>
    </dsp:sp>
    <dsp:sp modelId="{CF741954-4923-4F75-8A00-5E918864024E}">
      <dsp:nvSpPr>
        <dsp:cNvPr id="0" name=""/>
        <dsp:cNvSpPr/>
      </dsp:nvSpPr>
      <dsp:spPr>
        <a:xfrm>
          <a:off x="4883911" y="491202"/>
          <a:ext cx="2194221" cy="117968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3600" kern="1200" dirty="0"/>
        </a:p>
      </dsp:txBody>
      <dsp:txXfrm>
        <a:off x="4883911" y="491202"/>
        <a:ext cx="2194221" cy="1179688"/>
      </dsp:txXfrm>
    </dsp:sp>
    <dsp:sp modelId="{8DF7BE7F-1E78-4C7A-8A94-E8E3538E53A3}">
      <dsp:nvSpPr>
        <dsp:cNvPr id="0" name=""/>
        <dsp:cNvSpPr/>
      </dsp:nvSpPr>
      <dsp:spPr>
        <a:xfrm rot="5400000">
          <a:off x="1146264" y="225772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Introduction</a:t>
          </a:r>
          <a:r>
            <a:rPr lang="en-GB" sz="1700" kern="1200" baseline="0" dirty="0" smtClean="0"/>
            <a:t> </a:t>
          </a:r>
          <a:endParaRPr lang="en-GB" sz="1700" kern="1200" dirty="0"/>
        </a:p>
      </dsp:txBody>
      <dsp:txXfrm rot="-5400000">
        <a:off x="1540624" y="404363"/>
        <a:ext cx="1177428" cy="1353366"/>
      </dsp:txXfrm>
    </dsp:sp>
    <dsp:sp modelId="{A1013EBF-FD5B-43D4-8F44-8D115F1C5D80}">
      <dsp:nvSpPr>
        <dsp:cNvPr id="0" name=""/>
        <dsp:cNvSpPr/>
      </dsp:nvSpPr>
      <dsp:spPr>
        <a:xfrm rot="5400000">
          <a:off x="2066421" y="1894639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NGS  Technology Platforms</a:t>
          </a:r>
          <a:endParaRPr lang="en-GB" sz="1700" kern="1200" dirty="0"/>
        </a:p>
      </dsp:txBody>
      <dsp:txXfrm rot="-5400000">
        <a:off x="2460781" y="2073230"/>
        <a:ext cx="1177428" cy="1353366"/>
      </dsp:txXfrm>
    </dsp:sp>
    <dsp:sp modelId="{E4E47111-FFEC-4AE8-9318-D94124888472}">
      <dsp:nvSpPr>
        <dsp:cNvPr id="0" name=""/>
        <dsp:cNvSpPr/>
      </dsp:nvSpPr>
      <dsp:spPr>
        <a:xfrm>
          <a:off x="0" y="2160069"/>
          <a:ext cx="2123439" cy="117968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3600" kern="1200" dirty="0"/>
        </a:p>
      </dsp:txBody>
      <dsp:txXfrm>
        <a:off x="0" y="2160069"/>
        <a:ext cx="2123439" cy="1179688"/>
      </dsp:txXfrm>
    </dsp:sp>
    <dsp:sp modelId="{25E4EE20-E43B-4190-A496-0461E1C8E4A4}">
      <dsp:nvSpPr>
        <dsp:cNvPr id="0" name=""/>
        <dsp:cNvSpPr/>
      </dsp:nvSpPr>
      <dsp:spPr>
        <a:xfrm rot="5400000">
          <a:off x="3913814" y="1894639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New Technologies</a:t>
          </a:r>
          <a:endParaRPr lang="en-GB" sz="1700" kern="1200" dirty="0"/>
        </a:p>
      </dsp:txBody>
      <dsp:txXfrm rot="-5400000">
        <a:off x="4308174" y="2073230"/>
        <a:ext cx="1177428" cy="1353366"/>
      </dsp:txXfrm>
    </dsp:sp>
    <dsp:sp modelId="{D182D353-38F4-43C7-A44A-CDE87CAA63D7}">
      <dsp:nvSpPr>
        <dsp:cNvPr id="0" name=""/>
        <dsp:cNvSpPr/>
      </dsp:nvSpPr>
      <dsp:spPr>
        <a:xfrm rot="5400000">
          <a:off x="2993657" y="3563505"/>
          <a:ext cx="1966148" cy="171054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200" kern="1200" dirty="0"/>
        </a:p>
      </dsp:txBody>
      <dsp:txXfrm rot="-5400000">
        <a:off x="3388017" y="3742096"/>
        <a:ext cx="1177428" cy="1353366"/>
      </dsp:txXfrm>
    </dsp:sp>
    <dsp:sp modelId="{2CAFA0F5-AB2C-47E9-A156-FCB38E143EE8}">
      <dsp:nvSpPr>
        <dsp:cNvPr id="0" name=""/>
        <dsp:cNvSpPr/>
      </dsp:nvSpPr>
      <dsp:spPr>
        <a:xfrm>
          <a:off x="4883911" y="3828935"/>
          <a:ext cx="2194221" cy="117968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3600" kern="1200" dirty="0"/>
        </a:p>
      </dsp:txBody>
      <dsp:txXfrm>
        <a:off x="4883911" y="3828935"/>
        <a:ext cx="2194221" cy="1179688"/>
      </dsp:txXfrm>
    </dsp:sp>
    <dsp:sp modelId="{3D54F918-AF11-4BDA-A31F-4B62A8CEC752}">
      <dsp:nvSpPr>
        <dsp:cNvPr id="0" name=""/>
        <dsp:cNvSpPr/>
      </dsp:nvSpPr>
      <dsp:spPr>
        <a:xfrm rot="5400000">
          <a:off x="1146264" y="3563505"/>
          <a:ext cx="1966148" cy="171054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 dirty="0"/>
        </a:p>
      </dsp:txBody>
      <dsp:txXfrm rot="-5400000">
        <a:off x="1540624" y="3742096"/>
        <a:ext cx="1177428" cy="1353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C7435-0093-4FDD-80D6-E02264E750A0}" type="datetimeFigureOut">
              <a:rPr lang="en-GB" smtClean="0"/>
              <a:pPr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A0FF6-069D-4B30-B7BD-5648AA641A7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3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ABA5598-F0A8-41DD-A67C-F47EC7752BC5}" type="datetimeFigureOut">
              <a:rPr lang="en-US"/>
              <a:pPr>
                <a:defRPr/>
              </a:pPr>
              <a:t>9/19/2016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AE4B18F-0796-47B5-A5D7-E9AB5A79A24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065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9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93B2B-C89E-41A0-AC7C-38161D37AFB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13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93B2B-C89E-41A0-AC7C-38161D37AFB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35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93B2B-C89E-41A0-AC7C-38161D37AFB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838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93B2B-C89E-41A0-AC7C-38161D37AFB5}" type="slidenum">
              <a:rPr lang="en-GB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5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10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41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1) </a:t>
            </a:r>
            <a:r>
              <a:rPr lang="en-GB" b="0" dirty="0" smtClean="0"/>
              <a:t>Antarctic diatom </a:t>
            </a:r>
            <a:r>
              <a:rPr lang="en-GB" b="1" dirty="0" smtClean="0"/>
              <a:t>2)</a:t>
            </a:r>
            <a:r>
              <a:rPr lang="en-GB" b="1" baseline="0" dirty="0" smtClean="0"/>
              <a:t> </a:t>
            </a:r>
            <a:r>
              <a:rPr lang="en-GB" b="0" baseline="0" dirty="0" smtClean="0"/>
              <a:t>Influenza </a:t>
            </a:r>
            <a:r>
              <a:rPr lang="en-GB" b="1" baseline="0" dirty="0" smtClean="0"/>
              <a:t>3) </a:t>
            </a:r>
            <a:r>
              <a:rPr lang="en-GB" b="0" baseline="0" dirty="0" smtClean="0"/>
              <a:t>Moss (</a:t>
            </a:r>
            <a:r>
              <a:rPr lang="en-GB" b="0" baseline="0" dirty="0" err="1" smtClean="0"/>
              <a:t>Physcomitrella</a:t>
            </a:r>
            <a:r>
              <a:rPr lang="en-GB" b="0" baseline="0" dirty="0" smtClean="0"/>
              <a:t> patens) </a:t>
            </a:r>
            <a:r>
              <a:rPr lang="en-GB" b="1" baseline="0" dirty="0" smtClean="0"/>
              <a:t>4) </a:t>
            </a:r>
            <a:r>
              <a:rPr lang="en-GB" b="0" baseline="0" dirty="0" smtClean="0"/>
              <a:t>White </a:t>
            </a:r>
            <a:r>
              <a:rPr lang="en-GB" b="0" baseline="0" dirty="0" err="1" smtClean="0"/>
              <a:t>campion</a:t>
            </a:r>
            <a:r>
              <a:rPr lang="en-GB" b="1" baseline="0" dirty="0" smtClean="0"/>
              <a:t> 5)</a:t>
            </a:r>
            <a:r>
              <a:rPr lang="en-GB" b="0" baseline="0" dirty="0" smtClean="0"/>
              <a:t> Red clover</a:t>
            </a:r>
            <a:r>
              <a:rPr lang="en-GB" b="1" baseline="0" dirty="0" smtClean="0"/>
              <a:t> 6) </a:t>
            </a:r>
            <a:r>
              <a:rPr lang="en-GB" b="0" baseline="0" dirty="0" smtClean="0"/>
              <a:t>Tomato</a:t>
            </a:r>
            <a:r>
              <a:rPr lang="en-GB" b="1" baseline="0" dirty="0" smtClean="0"/>
              <a:t> 7) </a:t>
            </a:r>
            <a:r>
              <a:rPr lang="en-GB" b="0" baseline="0" dirty="0" smtClean="0"/>
              <a:t>Pea </a:t>
            </a:r>
            <a:r>
              <a:rPr lang="en-GB" b="1" baseline="0" dirty="0" smtClean="0"/>
              <a:t>8) </a:t>
            </a:r>
            <a:r>
              <a:rPr lang="en-GB" b="0" baseline="0" dirty="0" smtClean="0"/>
              <a:t>Listeria </a:t>
            </a:r>
            <a:r>
              <a:rPr lang="en-GB" b="1" baseline="0" dirty="0" smtClean="0"/>
              <a:t>9) 10) </a:t>
            </a:r>
            <a:r>
              <a:rPr lang="en-GB" b="0" baseline="0" dirty="0" smtClean="0"/>
              <a:t>Chloroplasts </a:t>
            </a:r>
            <a:r>
              <a:rPr lang="en-GB" b="1" baseline="0" dirty="0" smtClean="0"/>
              <a:t>11) </a:t>
            </a:r>
            <a:r>
              <a:rPr lang="en-GB" b="0" baseline="0" dirty="0" smtClean="0"/>
              <a:t>Broad bean </a:t>
            </a:r>
            <a:r>
              <a:rPr lang="en-GB" b="1" baseline="0" dirty="0" smtClean="0"/>
              <a:t>12) </a:t>
            </a:r>
            <a:r>
              <a:rPr lang="en-GB" b="0" baseline="0" dirty="0" smtClean="0"/>
              <a:t>Rapeseed </a:t>
            </a:r>
            <a:r>
              <a:rPr lang="en-GB" b="1" baseline="0" dirty="0" smtClean="0"/>
              <a:t>13) </a:t>
            </a:r>
            <a:r>
              <a:rPr lang="en-GB" b="0" baseline="0" dirty="0" smtClean="0"/>
              <a:t>Barley </a:t>
            </a:r>
            <a:r>
              <a:rPr lang="en-GB" b="1" baseline="0" dirty="0" smtClean="0"/>
              <a:t>14) </a:t>
            </a:r>
            <a:r>
              <a:rPr lang="en-GB" b="0" baseline="0" dirty="0" smtClean="0"/>
              <a:t>Willow</a:t>
            </a:r>
            <a:r>
              <a:rPr lang="en-GB" b="1" baseline="0" dirty="0" smtClean="0"/>
              <a:t>15) </a:t>
            </a:r>
            <a:r>
              <a:rPr lang="en-GB" b="0" baseline="0" dirty="0" smtClean="0"/>
              <a:t>Barrel clover </a:t>
            </a:r>
            <a:r>
              <a:rPr lang="en-GB" b="1" baseline="0" dirty="0" smtClean="0"/>
              <a:t>16) </a:t>
            </a:r>
            <a:r>
              <a:rPr lang="en-GB" b="0" baseline="0" dirty="0" smtClean="0"/>
              <a:t>Tongue </a:t>
            </a:r>
            <a:r>
              <a:rPr lang="en-GB" b="0" baseline="0" dirty="0" err="1" smtClean="0"/>
              <a:t>metagenome</a:t>
            </a:r>
            <a:r>
              <a:rPr lang="en-GB" b="0" baseline="0" dirty="0" smtClean="0"/>
              <a:t> </a:t>
            </a:r>
            <a:r>
              <a:rPr lang="en-GB" b="1" baseline="0" dirty="0" smtClean="0"/>
              <a:t>17) </a:t>
            </a:r>
            <a:r>
              <a:rPr lang="en-GB" b="0" baseline="0" dirty="0" smtClean="0"/>
              <a:t>FIV </a:t>
            </a:r>
            <a:r>
              <a:rPr lang="en-GB" b="1" baseline="0" dirty="0" smtClean="0"/>
              <a:t>18) </a:t>
            </a:r>
            <a:r>
              <a:rPr lang="en-GB" b="0" baseline="0" dirty="0" smtClean="0"/>
              <a:t>Arabidopsis</a:t>
            </a:r>
            <a:r>
              <a:rPr lang="en-GB" b="1" baseline="0" dirty="0" smtClean="0"/>
              <a:t> 19) </a:t>
            </a:r>
            <a:r>
              <a:rPr lang="en-GB" b="0" baseline="0" dirty="0" smtClean="0"/>
              <a:t>Oats </a:t>
            </a:r>
            <a:r>
              <a:rPr lang="en-GB" b="1" baseline="0" dirty="0" smtClean="0"/>
              <a:t>20) </a:t>
            </a:r>
            <a:r>
              <a:rPr lang="en-GB" b="0" baseline="0" dirty="0" smtClean="0"/>
              <a:t> Fungus</a:t>
            </a:r>
            <a:r>
              <a:rPr lang="en-GB" b="1" baseline="0" dirty="0" smtClean="0"/>
              <a:t>21) </a:t>
            </a:r>
            <a:r>
              <a:rPr lang="en-GB" b="0" baseline="0" dirty="0" smtClean="0"/>
              <a:t>Fission yeast </a:t>
            </a:r>
            <a:r>
              <a:rPr lang="en-GB" b="1" baseline="0" dirty="0" smtClean="0"/>
              <a:t>22) </a:t>
            </a:r>
            <a:r>
              <a:rPr lang="en-GB" b="0" baseline="0" dirty="0" smtClean="0"/>
              <a:t>Mouse </a:t>
            </a:r>
            <a:r>
              <a:rPr lang="en-GB" b="1" baseline="0" dirty="0" smtClean="0"/>
              <a:t>23) </a:t>
            </a:r>
            <a:r>
              <a:rPr lang="en-GB" b="0" baseline="0" dirty="0" smtClean="0"/>
              <a:t>Naked Mole Rat </a:t>
            </a:r>
            <a:r>
              <a:rPr lang="en-GB" b="1" baseline="0" dirty="0" smtClean="0"/>
              <a:t>24) </a:t>
            </a:r>
            <a:r>
              <a:rPr lang="en-GB" b="0" baseline="0" dirty="0" smtClean="0"/>
              <a:t>Wheat </a:t>
            </a:r>
            <a:r>
              <a:rPr lang="en-GB" b="1" baseline="0" dirty="0" smtClean="0"/>
              <a:t>25) </a:t>
            </a:r>
            <a:r>
              <a:rPr lang="en-GB" b="0" baseline="0" dirty="0" smtClean="0"/>
              <a:t>Perennial grass </a:t>
            </a:r>
            <a:r>
              <a:rPr lang="en-GB" b="1" baseline="0" dirty="0" smtClean="0"/>
              <a:t>26) </a:t>
            </a:r>
            <a:r>
              <a:rPr lang="en-GB" b="0" baseline="0" dirty="0" err="1" smtClean="0"/>
              <a:t>Glomus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intraradices</a:t>
            </a:r>
            <a:r>
              <a:rPr lang="en-GB" b="0" baseline="0" dirty="0" smtClean="0"/>
              <a:t> </a:t>
            </a:r>
            <a:r>
              <a:rPr lang="en-GB" b="1" baseline="0" dirty="0" smtClean="0"/>
              <a:t>27) </a:t>
            </a:r>
            <a:r>
              <a:rPr lang="en-GB" b="0" baseline="0" dirty="0" smtClean="0"/>
              <a:t>Immortal jellyfish </a:t>
            </a:r>
            <a:r>
              <a:rPr lang="en-GB" b="1" baseline="0" dirty="0" smtClean="0"/>
              <a:t>28) </a:t>
            </a:r>
            <a:r>
              <a:rPr lang="en-GB" b="0" baseline="0" dirty="0" smtClean="0"/>
              <a:t>Cow </a:t>
            </a:r>
            <a:r>
              <a:rPr lang="en-GB" b="1" baseline="0" dirty="0" smtClean="0"/>
              <a:t>29) </a:t>
            </a:r>
            <a:r>
              <a:rPr lang="en-GB" b="0" baseline="0" dirty="0" smtClean="0"/>
              <a:t>Kentish Plover </a:t>
            </a:r>
            <a:r>
              <a:rPr lang="en-GB" b="1" baseline="0" dirty="0" smtClean="0"/>
              <a:t>30) </a:t>
            </a:r>
            <a:r>
              <a:rPr lang="en-GB" b="0" baseline="0" dirty="0" smtClean="0"/>
              <a:t>Common </a:t>
            </a:r>
            <a:r>
              <a:rPr lang="en-GB" b="0" baseline="0" dirty="0" err="1" smtClean="0"/>
              <a:t>cuttelfish</a:t>
            </a:r>
            <a:r>
              <a:rPr lang="en-GB" b="0" baseline="0" dirty="0" smtClean="0"/>
              <a:t> </a:t>
            </a:r>
            <a:r>
              <a:rPr lang="en-GB" b="1" baseline="0" dirty="0" smtClean="0"/>
              <a:t>31) </a:t>
            </a:r>
            <a:r>
              <a:rPr lang="en-GB" b="0" baseline="0" dirty="0" smtClean="0"/>
              <a:t>Liver fluke </a:t>
            </a:r>
            <a:r>
              <a:rPr lang="en-GB" b="1" baseline="0" dirty="0" smtClean="0"/>
              <a:t>32) </a:t>
            </a:r>
            <a:r>
              <a:rPr lang="en-GB" b="0" baseline="0" dirty="0" smtClean="0"/>
              <a:t>Green peach aphid </a:t>
            </a:r>
            <a:r>
              <a:rPr lang="en-GB" b="1" baseline="0" dirty="0" smtClean="0"/>
              <a:t>33) </a:t>
            </a:r>
            <a:r>
              <a:rPr lang="en-GB" b="0" baseline="0" dirty="0" smtClean="0"/>
              <a:t>Late instar larvae </a:t>
            </a:r>
            <a:r>
              <a:rPr lang="en-GB" b="1" baseline="0" dirty="0" smtClean="0"/>
              <a:t>34) </a:t>
            </a:r>
            <a:r>
              <a:rPr lang="en-GB" b="0" baseline="0" dirty="0" smtClean="0"/>
              <a:t>Dog</a:t>
            </a:r>
            <a:r>
              <a:rPr lang="en-GB" b="1" baseline="0" dirty="0" smtClean="0"/>
              <a:t> 35) </a:t>
            </a:r>
            <a:r>
              <a:rPr lang="en-GB" b="0" baseline="0" dirty="0" smtClean="0"/>
              <a:t>Turkey </a:t>
            </a:r>
            <a:r>
              <a:rPr lang="en-GB" b="1" baseline="0" dirty="0" smtClean="0"/>
              <a:t>36) </a:t>
            </a:r>
            <a:r>
              <a:rPr lang="en-GB" b="0" baseline="0" dirty="0" smtClean="0"/>
              <a:t>Chicken</a:t>
            </a:r>
            <a:r>
              <a:rPr lang="en-GB" b="1" baseline="0" dirty="0" smtClean="0"/>
              <a:t> 37) </a:t>
            </a:r>
            <a:r>
              <a:rPr lang="en-GB" b="0" baseline="0" dirty="0" smtClean="0"/>
              <a:t>Amphioxus </a:t>
            </a:r>
            <a:r>
              <a:rPr lang="en-GB" b="1" baseline="0" dirty="0" smtClean="0"/>
              <a:t>38) </a:t>
            </a:r>
            <a:r>
              <a:rPr lang="en-GB" b="0" baseline="0" dirty="0" smtClean="0"/>
              <a:t>Drosophila </a:t>
            </a:r>
            <a:r>
              <a:rPr lang="en-GB" b="1" baseline="0" dirty="0" smtClean="0"/>
              <a:t>39) </a:t>
            </a:r>
            <a:r>
              <a:rPr lang="en-GB" b="0" baseline="0" dirty="0" smtClean="0"/>
              <a:t>Passionflower butterfly </a:t>
            </a:r>
            <a:r>
              <a:rPr lang="en-GB" b="1" baseline="0" dirty="0" smtClean="0"/>
              <a:t>40) </a:t>
            </a:r>
            <a:r>
              <a:rPr lang="en-GB" b="0" baseline="0" dirty="0" smtClean="0"/>
              <a:t>Carp </a:t>
            </a:r>
            <a:r>
              <a:rPr lang="en-GB" b="1" baseline="0" dirty="0" smtClean="0"/>
              <a:t>41) </a:t>
            </a:r>
            <a:r>
              <a:rPr lang="en-GB" b="0" baseline="0" dirty="0" smtClean="0"/>
              <a:t>White fly</a:t>
            </a:r>
            <a:endParaRPr lang="en-GB" b="1" dirty="0" smtClean="0"/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sz="1000" dirty="0" smtClean="0"/>
          </a:p>
          <a:p>
            <a:pPr>
              <a:defRPr/>
            </a:pPr>
            <a:endParaRPr lang="en-GB" dirty="0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48438AC-BB86-CE40-9496-B3E56E97E046}" type="slidenum">
              <a:rPr lang="en-GB"/>
              <a:pPr eaLnBrk="1" hangingPunct="1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85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53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8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00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517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710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GB" dirty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5A26BD-CB89-4184-8191-73CFE915FC78}" type="slidenum">
              <a:rPr lang="en-GB" smtClean="0">
                <a:latin typeface="Arial" charset="0"/>
                <a:cs typeface="Arial" charset="0"/>
              </a:rPr>
              <a:pPr/>
              <a:t>24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55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247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11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194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151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288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051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82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89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231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19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r>
              <a:rPr lang="en-GB" baseline="0" dirty="0" smtClean="0"/>
              <a:t> faced with </a:t>
            </a:r>
            <a:r>
              <a:rPr lang="en-GB" baseline="0" dirty="0" err="1" smtClean="0"/>
              <a:t>RAD_seq</a:t>
            </a:r>
            <a:r>
              <a:rPr lang="en-GB" baseline="0" dirty="0" smtClean="0"/>
              <a:t> projects – low diversity samples </a:t>
            </a:r>
            <a:r>
              <a:rPr lang="en-GB" baseline="0" dirty="0" err="1" smtClean="0"/>
              <a:t>eg</a:t>
            </a:r>
            <a:r>
              <a:rPr lang="en-GB" baseline="0" dirty="0" smtClean="0"/>
              <a:t> 16S, Amplicon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Discuss – staggered barcoding, lowering cluster density, elevating </a:t>
            </a:r>
            <a:r>
              <a:rPr lang="en-GB" baseline="0" dirty="0" err="1" smtClean="0"/>
              <a:t>PhiX</a:t>
            </a:r>
            <a:r>
              <a:rPr lang="en-GB" baseline="0" dirty="0" smtClean="0"/>
              <a:t> control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11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501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72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2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</a:t>
            </a:r>
            <a:r>
              <a:rPr lang="en-GB" baseline="0" dirty="0" smtClean="0"/>
              <a:t> multiplexing has increased – high throughput automation – liquid handling platforms</a:t>
            </a:r>
          </a:p>
          <a:p>
            <a:endParaRPr lang="en-GB" baseline="0" dirty="0" smtClean="0"/>
          </a:p>
          <a:p>
            <a:r>
              <a:rPr lang="en-GB" baseline="0" dirty="0" smtClean="0"/>
              <a:t>Perkin Elmer, Beckman Coulter, Hamilton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880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531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26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304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36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69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036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Minion Access</a:t>
            </a:r>
            <a:r>
              <a:rPr lang="en-GB" baseline="0" dirty="0" smtClean="0"/>
              <a:t> Programme</a:t>
            </a:r>
          </a:p>
          <a:p>
            <a:endParaRPr lang="en-GB" baseline="0" dirty="0" smtClean="0"/>
          </a:p>
          <a:p>
            <a:r>
              <a:rPr lang="en-GB" dirty="0" smtClean="0"/>
              <a:t>Beta testing – open to all to apply</a:t>
            </a:r>
          </a:p>
          <a:p>
            <a:endParaRPr lang="en-GB" dirty="0" smtClean="0"/>
          </a:p>
          <a:p>
            <a:r>
              <a:rPr lang="en-GB" dirty="0" smtClean="0"/>
              <a:t>Registration fee of $1000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588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3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MinIon</a:t>
            </a:r>
            <a:r>
              <a:rPr lang="en-GB" dirty="0" smtClean="0"/>
              <a:t> Analysis Reference Consortium (MARC)</a:t>
            </a:r>
            <a:r>
              <a:rPr lang="en-GB" baseline="0" dirty="0" smtClean="0"/>
              <a:t>  20 labs evaluating </a:t>
            </a:r>
            <a:r>
              <a:rPr lang="en-GB" baseline="0" dirty="0" err="1" smtClean="0"/>
              <a:t>MinIon</a:t>
            </a:r>
            <a:r>
              <a:rPr lang="en-GB" baseline="0" dirty="0" smtClean="0"/>
              <a:t> performance using E.coli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Air-</a:t>
            </a:r>
            <a:r>
              <a:rPr lang="en-GB" dirty="0" err="1" smtClean="0"/>
              <a:t>Seq</a:t>
            </a:r>
            <a:r>
              <a:rPr lang="en-GB" dirty="0" smtClean="0"/>
              <a:t> project </a:t>
            </a:r>
          </a:p>
          <a:p>
            <a:r>
              <a:rPr lang="en-GB" dirty="0" smtClean="0"/>
              <a:t>	Drone flying </a:t>
            </a:r>
            <a:r>
              <a:rPr lang="en-GB" baseline="0" dirty="0" smtClean="0"/>
              <a:t>across agricultural fields before and after crop spraying</a:t>
            </a:r>
          </a:p>
          <a:p>
            <a:endParaRPr lang="en-GB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Ebola</a:t>
            </a:r>
            <a:r>
              <a:rPr lang="en-GB" baseline="0" dirty="0" smtClean="0"/>
              <a:t>  - Africa     Nick Loman and team from Birmingham</a:t>
            </a:r>
          </a:p>
          <a:p>
            <a:endParaRPr lang="en-GB" baseline="0" dirty="0" smtClean="0"/>
          </a:p>
          <a:p>
            <a:r>
              <a:rPr lang="en-GB" baseline="0" dirty="0" smtClean="0"/>
              <a:t>AGBT Nick Loman and Matt Loose sequencing at a conference!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944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Ebola</a:t>
            </a:r>
            <a:r>
              <a:rPr lang="en-GB" baseline="0" smtClean="0"/>
              <a:t>  - Africa     Nick Loman and team from Birmingham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MinIon</a:t>
            </a:r>
            <a:r>
              <a:rPr lang="en-GB" baseline="0" dirty="0" smtClean="0"/>
              <a:t> – 1-2Gb per run  40-50Kb in length </a:t>
            </a:r>
          </a:p>
          <a:p>
            <a:r>
              <a:rPr lang="en-GB" baseline="0" dirty="0" smtClean="0"/>
              <a:t>                512 Pores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PromethION</a:t>
            </a:r>
            <a:r>
              <a:rPr lang="en-GB" baseline="0" dirty="0" smtClean="0"/>
              <a:t>  20-30Gb per run</a:t>
            </a:r>
          </a:p>
          <a:p>
            <a:endParaRPr lang="en-GB" baseline="0" dirty="0" smtClean="0"/>
          </a:p>
          <a:p>
            <a:r>
              <a:rPr lang="en-GB" baseline="0" dirty="0" smtClean="0"/>
              <a:t>1D and 2D reads – Latest chemistry has increased 2D reads – improved </a:t>
            </a:r>
            <a:r>
              <a:rPr lang="en-GB" baseline="0" dirty="0" err="1" smtClean="0"/>
              <a:t>basecalling</a:t>
            </a:r>
            <a:r>
              <a:rPr lang="en-GB" baseline="0" dirty="0" smtClean="0"/>
              <a:t>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HMW-DNA  - development of extraction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80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483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82907-6BE3-4D8C-A5F0-529E87CCD16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7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4FB2933-392A-4840-BF5F-7547AD9931B4}" type="slidenum">
              <a:rPr lang="en-US" smtClean="0">
                <a:latin typeface="Calibri" pitchFamily="34" charset="0"/>
                <a:ea typeface="Geneva" charset="0"/>
                <a:cs typeface="Geneva" charset="0"/>
              </a:rPr>
              <a:pPr/>
              <a:t>68</a:t>
            </a:fld>
            <a:endParaRPr lang="en-US" smtClean="0">
              <a:latin typeface="Calibri" pitchFamily="34" charset="0"/>
              <a:ea typeface="Geneva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916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768" y="4715153"/>
            <a:ext cx="5438140" cy="463243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338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Calibri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CA3AA6-60AE-4D8F-AFE5-BEF3EC06EB8B}" type="slidenum">
              <a:rPr lang="en-US" smtClean="0">
                <a:cs typeface="Arial" pitchFamily="34" charset="0"/>
              </a:rPr>
              <a:pPr/>
              <a:t>70</a:t>
            </a:fld>
            <a:endParaRPr 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8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045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9096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single molecule restriction map votes for or against there being a restriction cut site at a loci. While the final consensus map may look relatively simple, it was built upon these thousands of restriction maps.  </a:t>
            </a:r>
          </a:p>
          <a:p>
            <a:r>
              <a:rPr lang="en-US" dirty="0" smtClean="0"/>
              <a:t>certain amount of depth or coverage at any given location.  </a:t>
            </a:r>
          </a:p>
          <a:p>
            <a:r>
              <a:rPr lang="en-US" dirty="0" smtClean="0"/>
              <a:t>The quality controls in the software require at least 30X at any given site.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F46D3-A148-44CB-A5A1-8384B1B8791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27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08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3770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Haplotyping</a:t>
            </a:r>
            <a:r>
              <a:rPr lang="en-GB" baseline="0" dirty="0" smtClean="0"/>
              <a:t> and Single Cell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3882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92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5475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392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4111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061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E4B18F-0796-47B5-A5D7-E9AB5A79A24F}" type="slidenum">
              <a:rPr lang="en-GB" smtClean="0"/>
              <a:pPr>
                <a:defRPr/>
              </a:pPr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183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93B2B-C89E-41A0-AC7C-38161D37AFB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66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1) </a:t>
            </a:r>
            <a:r>
              <a:rPr lang="en-GB" b="0" dirty="0" smtClean="0"/>
              <a:t>Antarctic diatom </a:t>
            </a:r>
            <a:r>
              <a:rPr lang="en-GB" b="1" dirty="0" smtClean="0"/>
              <a:t>2)</a:t>
            </a:r>
            <a:r>
              <a:rPr lang="en-GB" b="1" baseline="0" dirty="0" smtClean="0"/>
              <a:t> </a:t>
            </a:r>
            <a:r>
              <a:rPr lang="en-GB" b="0" baseline="0" dirty="0" smtClean="0"/>
              <a:t>Influenza </a:t>
            </a:r>
            <a:r>
              <a:rPr lang="en-GB" b="1" baseline="0" dirty="0" smtClean="0"/>
              <a:t>3) </a:t>
            </a:r>
            <a:r>
              <a:rPr lang="en-GB" b="0" baseline="0" dirty="0" smtClean="0"/>
              <a:t>Moss (</a:t>
            </a:r>
            <a:r>
              <a:rPr lang="en-GB" b="0" baseline="0" dirty="0" err="1" smtClean="0"/>
              <a:t>Physcomitrella</a:t>
            </a:r>
            <a:r>
              <a:rPr lang="en-GB" b="0" baseline="0" dirty="0" smtClean="0"/>
              <a:t> patens) </a:t>
            </a:r>
            <a:r>
              <a:rPr lang="en-GB" b="1" baseline="0" dirty="0" smtClean="0"/>
              <a:t>4) </a:t>
            </a:r>
            <a:r>
              <a:rPr lang="en-GB" b="0" baseline="0" dirty="0" smtClean="0"/>
              <a:t>White </a:t>
            </a:r>
            <a:r>
              <a:rPr lang="en-GB" b="0" baseline="0" dirty="0" err="1" smtClean="0"/>
              <a:t>campion</a:t>
            </a:r>
            <a:r>
              <a:rPr lang="en-GB" b="1" baseline="0" dirty="0" smtClean="0"/>
              <a:t> 5)</a:t>
            </a:r>
            <a:r>
              <a:rPr lang="en-GB" b="0" baseline="0" dirty="0" smtClean="0"/>
              <a:t> Red clover</a:t>
            </a:r>
            <a:r>
              <a:rPr lang="en-GB" b="1" baseline="0" dirty="0" smtClean="0"/>
              <a:t> 6) </a:t>
            </a:r>
            <a:r>
              <a:rPr lang="en-GB" b="0" baseline="0" dirty="0" smtClean="0"/>
              <a:t>Tomato</a:t>
            </a:r>
            <a:r>
              <a:rPr lang="en-GB" b="1" baseline="0" dirty="0" smtClean="0"/>
              <a:t> 7) </a:t>
            </a:r>
            <a:r>
              <a:rPr lang="en-GB" b="0" baseline="0" dirty="0" smtClean="0"/>
              <a:t>Pea </a:t>
            </a:r>
            <a:r>
              <a:rPr lang="en-GB" b="1" baseline="0" dirty="0" smtClean="0"/>
              <a:t>8) </a:t>
            </a:r>
            <a:r>
              <a:rPr lang="en-GB" b="0" baseline="0" dirty="0" smtClean="0"/>
              <a:t>Listeria </a:t>
            </a:r>
            <a:r>
              <a:rPr lang="en-GB" b="1" baseline="0" dirty="0" smtClean="0"/>
              <a:t>9) 10) </a:t>
            </a:r>
            <a:r>
              <a:rPr lang="en-GB" b="0" baseline="0" dirty="0" smtClean="0"/>
              <a:t>Chloroplasts </a:t>
            </a:r>
            <a:r>
              <a:rPr lang="en-GB" b="1" baseline="0" dirty="0" smtClean="0"/>
              <a:t>11) </a:t>
            </a:r>
            <a:r>
              <a:rPr lang="en-GB" b="0" baseline="0" dirty="0" smtClean="0"/>
              <a:t>Broad bean </a:t>
            </a:r>
            <a:r>
              <a:rPr lang="en-GB" b="1" baseline="0" dirty="0" smtClean="0"/>
              <a:t>12) </a:t>
            </a:r>
            <a:r>
              <a:rPr lang="en-GB" b="0" baseline="0" dirty="0" smtClean="0"/>
              <a:t>Rapeseed </a:t>
            </a:r>
            <a:r>
              <a:rPr lang="en-GB" b="1" baseline="0" dirty="0" smtClean="0"/>
              <a:t>13) </a:t>
            </a:r>
            <a:r>
              <a:rPr lang="en-GB" b="0" baseline="0" dirty="0" smtClean="0"/>
              <a:t>Barley </a:t>
            </a:r>
            <a:r>
              <a:rPr lang="en-GB" b="1" baseline="0" dirty="0" smtClean="0"/>
              <a:t>14) </a:t>
            </a:r>
            <a:r>
              <a:rPr lang="en-GB" b="0" baseline="0" dirty="0" smtClean="0"/>
              <a:t>Willow</a:t>
            </a:r>
            <a:r>
              <a:rPr lang="en-GB" b="1" baseline="0" dirty="0" smtClean="0"/>
              <a:t>15) </a:t>
            </a:r>
            <a:r>
              <a:rPr lang="en-GB" b="0" baseline="0" dirty="0" smtClean="0"/>
              <a:t>Barrel clover </a:t>
            </a:r>
            <a:r>
              <a:rPr lang="en-GB" b="1" baseline="0" dirty="0" smtClean="0"/>
              <a:t>16) </a:t>
            </a:r>
            <a:r>
              <a:rPr lang="en-GB" b="0" baseline="0" dirty="0" smtClean="0"/>
              <a:t>Tongue </a:t>
            </a:r>
            <a:r>
              <a:rPr lang="en-GB" b="0" baseline="0" dirty="0" err="1" smtClean="0"/>
              <a:t>metagenome</a:t>
            </a:r>
            <a:r>
              <a:rPr lang="en-GB" b="0" baseline="0" dirty="0" smtClean="0"/>
              <a:t> </a:t>
            </a:r>
            <a:r>
              <a:rPr lang="en-GB" b="1" baseline="0" dirty="0" smtClean="0"/>
              <a:t>17) </a:t>
            </a:r>
            <a:r>
              <a:rPr lang="en-GB" b="0" baseline="0" dirty="0" smtClean="0"/>
              <a:t>FIV </a:t>
            </a:r>
            <a:r>
              <a:rPr lang="en-GB" b="1" baseline="0" dirty="0" smtClean="0"/>
              <a:t>18) </a:t>
            </a:r>
            <a:r>
              <a:rPr lang="en-GB" b="0" baseline="0" dirty="0" smtClean="0"/>
              <a:t>Arabidopsis</a:t>
            </a:r>
            <a:r>
              <a:rPr lang="en-GB" b="1" baseline="0" dirty="0" smtClean="0"/>
              <a:t> 19) </a:t>
            </a:r>
            <a:r>
              <a:rPr lang="en-GB" b="0" baseline="0" dirty="0" smtClean="0"/>
              <a:t>Oats </a:t>
            </a:r>
            <a:r>
              <a:rPr lang="en-GB" b="1" baseline="0" dirty="0" smtClean="0"/>
              <a:t>20) </a:t>
            </a:r>
            <a:r>
              <a:rPr lang="en-GB" b="0" baseline="0" dirty="0" smtClean="0"/>
              <a:t> Fungus</a:t>
            </a:r>
            <a:r>
              <a:rPr lang="en-GB" b="1" baseline="0" dirty="0" smtClean="0"/>
              <a:t>21) </a:t>
            </a:r>
            <a:r>
              <a:rPr lang="en-GB" b="0" baseline="0" dirty="0" smtClean="0"/>
              <a:t>Fission yeast </a:t>
            </a:r>
            <a:r>
              <a:rPr lang="en-GB" b="1" baseline="0" dirty="0" smtClean="0"/>
              <a:t>22) </a:t>
            </a:r>
            <a:r>
              <a:rPr lang="en-GB" b="0" baseline="0" dirty="0" smtClean="0"/>
              <a:t>Mouse </a:t>
            </a:r>
            <a:r>
              <a:rPr lang="en-GB" b="1" baseline="0" dirty="0" smtClean="0"/>
              <a:t>23) </a:t>
            </a:r>
            <a:r>
              <a:rPr lang="en-GB" b="0" baseline="0" dirty="0" smtClean="0"/>
              <a:t>Naked Mole Rat </a:t>
            </a:r>
            <a:r>
              <a:rPr lang="en-GB" b="1" baseline="0" dirty="0" smtClean="0"/>
              <a:t>24) </a:t>
            </a:r>
            <a:r>
              <a:rPr lang="en-GB" b="0" baseline="0" dirty="0" smtClean="0"/>
              <a:t>Wheat </a:t>
            </a:r>
            <a:r>
              <a:rPr lang="en-GB" b="1" baseline="0" dirty="0" smtClean="0"/>
              <a:t>25) </a:t>
            </a:r>
            <a:r>
              <a:rPr lang="en-GB" b="0" baseline="0" dirty="0" smtClean="0"/>
              <a:t>Perennial grass </a:t>
            </a:r>
            <a:r>
              <a:rPr lang="en-GB" b="1" baseline="0" dirty="0" smtClean="0"/>
              <a:t>26) </a:t>
            </a:r>
            <a:r>
              <a:rPr lang="en-GB" b="0" baseline="0" dirty="0" err="1" smtClean="0"/>
              <a:t>Glomus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intraradices</a:t>
            </a:r>
            <a:r>
              <a:rPr lang="en-GB" b="0" baseline="0" dirty="0" smtClean="0"/>
              <a:t> </a:t>
            </a:r>
            <a:r>
              <a:rPr lang="en-GB" b="1" baseline="0" dirty="0" smtClean="0"/>
              <a:t>27) </a:t>
            </a:r>
            <a:r>
              <a:rPr lang="en-GB" b="0" baseline="0" dirty="0" smtClean="0"/>
              <a:t>Immortal jellyfish </a:t>
            </a:r>
            <a:r>
              <a:rPr lang="en-GB" b="1" baseline="0" dirty="0" smtClean="0"/>
              <a:t>28) </a:t>
            </a:r>
            <a:r>
              <a:rPr lang="en-GB" b="0" baseline="0" dirty="0" smtClean="0"/>
              <a:t>Cow </a:t>
            </a:r>
            <a:r>
              <a:rPr lang="en-GB" b="1" baseline="0" dirty="0" smtClean="0"/>
              <a:t>29) </a:t>
            </a:r>
            <a:r>
              <a:rPr lang="en-GB" b="0" baseline="0" dirty="0" smtClean="0"/>
              <a:t>Kentish Plover </a:t>
            </a:r>
            <a:r>
              <a:rPr lang="en-GB" b="1" baseline="0" dirty="0" smtClean="0"/>
              <a:t>30) </a:t>
            </a:r>
            <a:r>
              <a:rPr lang="en-GB" b="0" baseline="0" dirty="0" smtClean="0"/>
              <a:t>Common </a:t>
            </a:r>
            <a:r>
              <a:rPr lang="en-GB" b="0" baseline="0" dirty="0" err="1" smtClean="0"/>
              <a:t>cuttelfish</a:t>
            </a:r>
            <a:r>
              <a:rPr lang="en-GB" b="0" baseline="0" dirty="0" smtClean="0"/>
              <a:t> </a:t>
            </a:r>
            <a:r>
              <a:rPr lang="en-GB" b="1" baseline="0" dirty="0" smtClean="0"/>
              <a:t>31) </a:t>
            </a:r>
            <a:r>
              <a:rPr lang="en-GB" b="0" baseline="0" dirty="0" smtClean="0"/>
              <a:t>Liver fluke </a:t>
            </a:r>
            <a:r>
              <a:rPr lang="en-GB" b="1" baseline="0" dirty="0" smtClean="0"/>
              <a:t>32) </a:t>
            </a:r>
            <a:r>
              <a:rPr lang="en-GB" b="0" baseline="0" dirty="0" smtClean="0"/>
              <a:t>Green peach aphid </a:t>
            </a:r>
            <a:r>
              <a:rPr lang="en-GB" b="1" baseline="0" dirty="0" smtClean="0"/>
              <a:t>33) </a:t>
            </a:r>
            <a:r>
              <a:rPr lang="en-GB" b="0" baseline="0" dirty="0" smtClean="0"/>
              <a:t>Late instar larvae </a:t>
            </a:r>
            <a:r>
              <a:rPr lang="en-GB" b="1" baseline="0" dirty="0" smtClean="0"/>
              <a:t>34) </a:t>
            </a:r>
            <a:r>
              <a:rPr lang="en-GB" b="0" baseline="0" dirty="0" smtClean="0"/>
              <a:t>Dog</a:t>
            </a:r>
            <a:r>
              <a:rPr lang="en-GB" b="1" baseline="0" dirty="0" smtClean="0"/>
              <a:t> 35) </a:t>
            </a:r>
            <a:r>
              <a:rPr lang="en-GB" b="0" baseline="0" dirty="0" smtClean="0"/>
              <a:t>Turkey </a:t>
            </a:r>
            <a:r>
              <a:rPr lang="en-GB" b="1" baseline="0" dirty="0" smtClean="0"/>
              <a:t>36) </a:t>
            </a:r>
            <a:r>
              <a:rPr lang="en-GB" b="0" baseline="0" dirty="0" smtClean="0"/>
              <a:t>Chicken</a:t>
            </a:r>
            <a:r>
              <a:rPr lang="en-GB" b="1" baseline="0" dirty="0" smtClean="0"/>
              <a:t> 37) </a:t>
            </a:r>
            <a:r>
              <a:rPr lang="en-GB" b="0" baseline="0" dirty="0" smtClean="0"/>
              <a:t>Amphioxus </a:t>
            </a:r>
            <a:r>
              <a:rPr lang="en-GB" b="1" baseline="0" dirty="0" smtClean="0"/>
              <a:t>38) </a:t>
            </a:r>
            <a:r>
              <a:rPr lang="en-GB" b="0" baseline="0" dirty="0" smtClean="0"/>
              <a:t>Drosophila </a:t>
            </a:r>
            <a:r>
              <a:rPr lang="en-GB" b="1" baseline="0" dirty="0" smtClean="0"/>
              <a:t>39) </a:t>
            </a:r>
            <a:r>
              <a:rPr lang="en-GB" b="0" baseline="0" dirty="0" smtClean="0"/>
              <a:t>Passionflower butterfly </a:t>
            </a:r>
            <a:r>
              <a:rPr lang="en-GB" b="1" baseline="0" dirty="0" smtClean="0"/>
              <a:t>40) </a:t>
            </a:r>
            <a:r>
              <a:rPr lang="en-GB" b="0" baseline="0" dirty="0" smtClean="0"/>
              <a:t>Carp </a:t>
            </a:r>
            <a:r>
              <a:rPr lang="en-GB" b="1" baseline="0" dirty="0" smtClean="0"/>
              <a:t>41) </a:t>
            </a:r>
            <a:r>
              <a:rPr lang="en-GB" b="0" baseline="0" dirty="0" smtClean="0"/>
              <a:t>White fly</a:t>
            </a:r>
            <a:endParaRPr lang="en-GB" b="1" dirty="0" smtClean="0"/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sz="1000" dirty="0" smtClean="0"/>
          </a:p>
          <a:p>
            <a:pPr>
              <a:defRPr/>
            </a:pPr>
            <a:endParaRPr lang="en-GB" dirty="0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48438AC-BB86-CE40-9496-B3E56E97E046}" type="slidenum">
              <a:rPr lang="en-GB"/>
              <a:pPr eaLnBrk="1" hangingPunct="1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4636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963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93B2B-C89E-41A0-AC7C-38161D37AFB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72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93B2B-C89E-41A0-AC7C-38161D37AFB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123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E93B2B-C89E-41A0-AC7C-38161D37AFB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27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66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53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521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34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194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60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094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332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13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17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07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181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193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385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79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11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8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/>
              <a:t>19/09/2016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423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/>
              <a:t>19/09/2016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38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/>
              <a:t>19/09/2016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4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9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367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32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6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558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215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6976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6937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380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65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44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4808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35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161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8402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4117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344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9468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4038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49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/>
              <a:t>19/09/2016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423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5517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541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823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9487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5824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8213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AD19-18CD-7148-A213-C7765E31A181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790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99DA-72C0-3744-A3BA-17731EE104CB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115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0F-955F-2444-8AAE-992C36BDA85F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C86E-A935-7549-BEE2-220A577A3076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/>
              <a:t>19/09/2016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50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5290-8A14-6742-88F0-7F4F6C200FBD}" type="datetime1">
              <a:rPr lang="en-GB" smtClean="0"/>
              <a:t>19/09/2016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423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2AAC-8047-F44A-8829-FAB431F5CBE3}" type="datetime1">
              <a:rPr lang="en-GB" smtClean="0"/>
              <a:t>19/09/2016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384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/>
              <a:t>19/09/2016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480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9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367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F3FF-E3AA-F54D-A97A-45733C6D41F4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327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F970-2F00-0F4C-8F99-A13CBCEB4DA4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67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85025"/>
            <a:ext cx="1800200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85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D974-3FE6-1F4A-B7B0-DC9929055D4F}" type="datetime1">
              <a:rPr lang="en-GB" smtClean="0"/>
              <a:t>19/09/2016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388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92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2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401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2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4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ntro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27784"/>
            <a:ext cx="8352928" cy="3168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  <a:cs typeface="+mn-cs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24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1484784"/>
            <a:ext cx="8352928" cy="4311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  <a:cs typeface="+mn-cs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3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ith intro paragraph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36912"/>
            <a:ext cx="4104456" cy="344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0000"/>
              </a:buClr>
              <a:defRPr sz="18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6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content bullet point one</a:t>
            </a:r>
          </a:p>
          <a:p>
            <a:pPr lvl="1"/>
            <a:r>
              <a:rPr lang="en-US" dirty="0" smtClean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4104456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 smtClean="0"/>
              <a:t>Click to edit subheading or intro paragraph, this may run to two or three lines.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 hasCustomPrompt="1"/>
          </p:nvPr>
        </p:nvSpPr>
        <p:spPr>
          <a:xfrm>
            <a:off x="4644008" y="1474936"/>
            <a:ext cx="4104705" cy="4609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chart.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  <a:cs typeface="+mn-cs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19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 smtClean="0">
                <a:solidFill>
                  <a:srgbClr val="C61F16"/>
                </a:solidFill>
                <a:latin typeface="Roboto" pitchFamily="2" charset="0"/>
                <a:ea typeface="Roboto" pitchFamily="2" charset="0"/>
                <a:cs typeface="+mn-cs"/>
              </a:rPr>
              <a:t>www.earlham.ac.uk</a:t>
            </a:r>
            <a:endParaRPr lang="en-GB" sz="1100" dirty="0">
              <a:solidFill>
                <a:srgbClr val="C61F16"/>
              </a:solidFill>
              <a:latin typeface="Roboto" pitchFamily="2" charset="0"/>
              <a:ea typeface="Roboto" pitchFamily="2" charset="0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395288" y="332656"/>
            <a:ext cx="8353425" cy="5616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 smtClean="0"/>
              <a:t>Click to insert a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661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7BFC-3811-C546-83E6-5C304419C9BC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084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776154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335366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74130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70959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 smtClean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393826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3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85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3789039"/>
            <a:ext cx="4248472" cy="288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job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2" y="4148634"/>
            <a:ext cx="4248472" cy="2884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email address and </a:t>
            </a:r>
            <a:r>
              <a:rPr lang="en-US" dirty="0" err="1" smtClean="0"/>
              <a:t>tel</a:t>
            </a:r>
            <a:r>
              <a:rPr lang="en-US" dirty="0" smtClean="0"/>
              <a:t> number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356992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name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4509120"/>
            <a:ext cx="4248472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here to edit presenter’s @</a:t>
            </a:r>
            <a:r>
              <a:rPr lang="en-US" dirty="0" err="1" smtClean="0"/>
              <a:t>accountname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39552" y="5642664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  <a:cs typeface="+mn-cs"/>
              </a:rPr>
              <a:t>Earlham Institute, Norwich Research Park, Norwich, Norfolk, NR4 7UH, UK</a:t>
            </a:r>
            <a:br>
              <a:rPr lang="en-GB" sz="1200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  <a:cs typeface="+mn-cs"/>
              </a:rPr>
            </a:br>
            <a:r>
              <a:rPr lang="en-GB" sz="1200" dirty="0" smtClean="0">
                <a:solidFill>
                  <a:prstClr val="white"/>
                </a:solidFill>
                <a:latin typeface="Roboto" pitchFamily="2" charset="0"/>
                <a:ea typeface="Roboto" pitchFamily="2" charset="0"/>
                <a:cs typeface="+mn-cs"/>
              </a:rPr>
              <a:t>www.earlham.ac.uk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6093296"/>
            <a:ext cx="2970076" cy="413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73" y="5149341"/>
            <a:ext cx="2116827" cy="2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93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B418-B9B9-B249-B65D-E7B8183DEF14}" type="datetime1">
              <a:rPr lang="en-GB" smtClean="0"/>
              <a:t>19/09/2016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0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DCDD8-C781-47B0-9395-A2CDEDBB80A2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21C3C-91BD-46FC-B09F-F8E7E24EF0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86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83F16-1303-4BD6-A341-4B779BC95ECA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A0488-BBA0-4EAC-A6F3-1EB7F2008B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91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AEB87-D048-45FB-BD06-4447572820E4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EE5B1-633D-40FF-A291-97CA3CC1F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64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3C963-D5F9-194E-934C-29B59794E2E0}" type="datetime1">
              <a:rPr lang="en-GB" smtClean="0"/>
              <a:t>19/09/2016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Genome Analysis Centre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18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26" Type="http://schemas.openxmlformats.org/officeDocument/2006/relationships/image" Target="../media/image63.jpeg"/><Relationship Id="rId39" Type="http://schemas.openxmlformats.org/officeDocument/2006/relationships/image" Target="../media/image76.jpeg"/><Relationship Id="rId3" Type="http://schemas.openxmlformats.org/officeDocument/2006/relationships/image" Target="../media/image40.jpeg"/><Relationship Id="rId21" Type="http://schemas.openxmlformats.org/officeDocument/2006/relationships/image" Target="../media/image58.jpeg"/><Relationship Id="rId34" Type="http://schemas.openxmlformats.org/officeDocument/2006/relationships/image" Target="../media/image71.jpeg"/><Relationship Id="rId42" Type="http://schemas.openxmlformats.org/officeDocument/2006/relationships/image" Target="../media/image79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5" Type="http://schemas.openxmlformats.org/officeDocument/2006/relationships/image" Target="../media/image62.jpeg"/><Relationship Id="rId33" Type="http://schemas.openxmlformats.org/officeDocument/2006/relationships/image" Target="../media/image70.jpeg"/><Relationship Id="rId38" Type="http://schemas.openxmlformats.org/officeDocument/2006/relationships/image" Target="../media/image75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3.jpeg"/><Relationship Id="rId20" Type="http://schemas.openxmlformats.org/officeDocument/2006/relationships/image" Target="../media/image57.jpeg"/><Relationship Id="rId29" Type="http://schemas.openxmlformats.org/officeDocument/2006/relationships/image" Target="../media/image66.jpeg"/><Relationship Id="rId41" Type="http://schemas.openxmlformats.org/officeDocument/2006/relationships/image" Target="../media/image78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24" Type="http://schemas.openxmlformats.org/officeDocument/2006/relationships/image" Target="../media/image61.jpeg"/><Relationship Id="rId32" Type="http://schemas.openxmlformats.org/officeDocument/2006/relationships/image" Target="../media/image69.jpeg"/><Relationship Id="rId37" Type="http://schemas.openxmlformats.org/officeDocument/2006/relationships/image" Target="../media/image74.jpeg"/><Relationship Id="rId40" Type="http://schemas.openxmlformats.org/officeDocument/2006/relationships/image" Target="../media/image77.jpeg"/><Relationship Id="rId5" Type="http://schemas.openxmlformats.org/officeDocument/2006/relationships/image" Target="../media/image42.jpeg"/><Relationship Id="rId15" Type="http://schemas.openxmlformats.org/officeDocument/2006/relationships/image" Target="../media/image52.jpeg"/><Relationship Id="rId23" Type="http://schemas.openxmlformats.org/officeDocument/2006/relationships/image" Target="../media/image60.jpeg"/><Relationship Id="rId28" Type="http://schemas.openxmlformats.org/officeDocument/2006/relationships/image" Target="../media/image65.jpeg"/><Relationship Id="rId36" Type="http://schemas.openxmlformats.org/officeDocument/2006/relationships/image" Target="../media/image73.jpeg"/><Relationship Id="rId10" Type="http://schemas.openxmlformats.org/officeDocument/2006/relationships/image" Target="../media/image47.jpeg"/><Relationship Id="rId19" Type="http://schemas.openxmlformats.org/officeDocument/2006/relationships/image" Target="../media/image56.jpeg"/><Relationship Id="rId31" Type="http://schemas.openxmlformats.org/officeDocument/2006/relationships/image" Target="../media/image68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Relationship Id="rId22" Type="http://schemas.openxmlformats.org/officeDocument/2006/relationships/image" Target="../media/image59.jpeg"/><Relationship Id="rId27" Type="http://schemas.openxmlformats.org/officeDocument/2006/relationships/image" Target="../media/image64.jpeg"/><Relationship Id="rId30" Type="http://schemas.openxmlformats.org/officeDocument/2006/relationships/image" Target="../media/image67.jpeg"/><Relationship Id="rId35" Type="http://schemas.openxmlformats.org/officeDocument/2006/relationships/image" Target="../media/image72.jpeg"/><Relationship Id="rId43" Type="http://schemas.openxmlformats.org/officeDocument/2006/relationships/image" Target="../media/image8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9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7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9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07.jp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09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Bacteriophage_%CF%86X174" TargetMode="External"/><Relationship Id="rId13" Type="http://schemas.openxmlformats.org/officeDocument/2006/relationships/hyperlink" Target="http://en.wikipedia.org/wiki/1980_in_science" TargetMode="External"/><Relationship Id="rId18" Type="http://schemas.openxmlformats.org/officeDocument/2006/relationships/hyperlink" Target="http://en.wikipedia.org/wiki/1986_in_science" TargetMode="External"/><Relationship Id="rId26" Type="http://schemas.openxmlformats.org/officeDocument/2006/relationships/hyperlink" Target="http://en.wikipedia.org/wiki/1995" TargetMode="External"/><Relationship Id="rId3" Type="http://schemas.openxmlformats.org/officeDocument/2006/relationships/hyperlink" Target="http://en.wikipedia.org/wiki/1953_in_science" TargetMode="External"/><Relationship Id="rId21" Type="http://schemas.openxmlformats.org/officeDocument/2006/relationships/hyperlink" Target="http://en.wikipedia.org/wiki/1990_in_science" TargetMode="External"/><Relationship Id="rId7" Type="http://schemas.openxmlformats.org/officeDocument/2006/relationships/hyperlink" Target="http://en.wikipedia.org/wiki/1975_in_science" TargetMode="External"/><Relationship Id="rId12" Type="http://schemas.openxmlformats.org/officeDocument/2006/relationships/hyperlink" Target="http://en.wikipedia.org/wiki/Frederick_Sanger" TargetMode="External"/><Relationship Id="rId17" Type="http://schemas.openxmlformats.org/officeDocument/2006/relationships/hyperlink" Target="http://en.wikipedia.org/wiki/Epstein-Barr_virus" TargetMode="External"/><Relationship Id="rId25" Type="http://schemas.openxmlformats.org/officeDocument/2006/relationships/hyperlink" Target="http://en.wikipedia.org/wiki/Saccharomyces_cerevisiae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://en.wikipedia.org/wiki/Medical_Research_Council_(UK)" TargetMode="External"/><Relationship Id="rId20" Type="http://schemas.openxmlformats.org/officeDocument/2006/relationships/hyperlink" Target="http://en.wikipedia.org/w/index.php?title=ABI_370&amp;action=edit&amp;redlink=1" TargetMode="External"/><Relationship Id="rId1" Type="http://schemas.openxmlformats.org/officeDocument/2006/relationships/slideLayout" Target="../slideLayouts/slideLayout77.xml"/><Relationship Id="rId6" Type="http://schemas.openxmlformats.org/officeDocument/2006/relationships/hyperlink" Target="http://en.wikipedia.org/wiki/Recombinant_DNA" TargetMode="External"/><Relationship Id="rId11" Type="http://schemas.openxmlformats.org/officeDocument/2006/relationships/hyperlink" Target="http://en.wikipedia.org/wiki/Walter_Gilbert" TargetMode="External"/><Relationship Id="rId24" Type="http://schemas.openxmlformats.org/officeDocument/2006/relationships/hyperlink" Target="http://en.wikipedia.org/wiki/Caenorhabditis_elegans" TargetMode="External"/><Relationship Id="rId5" Type="http://schemas.openxmlformats.org/officeDocument/2006/relationships/hyperlink" Target="http://en.wikipedia.org/wiki/1972_in_science" TargetMode="External"/><Relationship Id="rId15" Type="http://schemas.openxmlformats.org/officeDocument/2006/relationships/hyperlink" Target="http://en.wikipedia.org/wiki/1984_in_science" TargetMode="External"/><Relationship Id="rId23" Type="http://schemas.openxmlformats.org/officeDocument/2006/relationships/hyperlink" Target="http://en.wikipedia.org/wiki/Escherichia_coli" TargetMode="External"/><Relationship Id="rId28" Type="http://schemas.openxmlformats.org/officeDocument/2006/relationships/hyperlink" Target="http://en.wikipedia.org/wiki/1995_in_science" TargetMode="External"/><Relationship Id="rId10" Type="http://schemas.openxmlformats.org/officeDocument/2006/relationships/hyperlink" Target="http://en.wikipedia.org/wiki/Allan_Maxam" TargetMode="External"/><Relationship Id="rId19" Type="http://schemas.openxmlformats.org/officeDocument/2006/relationships/hyperlink" Target="http://en.wikipedia.org/wiki/1987_in_science" TargetMode="External"/><Relationship Id="rId4" Type="http://schemas.openxmlformats.org/officeDocument/2006/relationships/hyperlink" Target="http://en.wikipedia.org/wiki/DNA_double_helix" TargetMode="External"/><Relationship Id="rId9" Type="http://schemas.openxmlformats.org/officeDocument/2006/relationships/hyperlink" Target="http://en.wikipedia.org/wiki/1977_in_science" TargetMode="External"/><Relationship Id="rId14" Type="http://schemas.openxmlformats.org/officeDocument/2006/relationships/hyperlink" Target="http://en.wikipedia.org/wiki/Nobel_Prize_in_Chemistry" TargetMode="External"/><Relationship Id="rId22" Type="http://schemas.openxmlformats.org/officeDocument/2006/relationships/hyperlink" Target="http://en.wikipedia.org/w/index.php?title=Mycoplasma_capricolum&amp;action=edit&amp;redlink=1" TargetMode="External"/><Relationship Id="rId27" Type="http://schemas.openxmlformats.org/officeDocument/2006/relationships/hyperlink" Target="http://en.wikipedia.org/wiki/Haemophilus_influenza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7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41.png"/><Relationship Id="rId4" Type="http://schemas.openxmlformats.org/officeDocument/2006/relationships/image" Target="../media/image14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14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45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53.jpeg"/><Relationship Id="rId4" Type="http://schemas.openxmlformats.org/officeDocument/2006/relationships/image" Target="../media/image15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69.jpeg"/><Relationship Id="rId4" Type="http://schemas.openxmlformats.org/officeDocument/2006/relationships/image" Target="../media/image168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98.gif"/><Relationship Id="rId4" Type="http://schemas.openxmlformats.org/officeDocument/2006/relationships/image" Target="../media/image1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75.png"/><Relationship Id="rId4" Type="http://schemas.openxmlformats.org/officeDocument/2006/relationships/image" Target="../media/image17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8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8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87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26" Type="http://schemas.openxmlformats.org/officeDocument/2006/relationships/image" Target="../media/image63.jpeg"/><Relationship Id="rId39" Type="http://schemas.openxmlformats.org/officeDocument/2006/relationships/image" Target="../media/image76.jpeg"/><Relationship Id="rId3" Type="http://schemas.openxmlformats.org/officeDocument/2006/relationships/image" Target="../media/image40.jpeg"/><Relationship Id="rId21" Type="http://schemas.openxmlformats.org/officeDocument/2006/relationships/image" Target="../media/image58.jpeg"/><Relationship Id="rId34" Type="http://schemas.openxmlformats.org/officeDocument/2006/relationships/image" Target="../media/image71.jpeg"/><Relationship Id="rId42" Type="http://schemas.openxmlformats.org/officeDocument/2006/relationships/image" Target="../media/image79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5" Type="http://schemas.openxmlformats.org/officeDocument/2006/relationships/image" Target="../media/image62.jpeg"/><Relationship Id="rId33" Type="http://schemas.openxmlformats.org/officeDocument/2006/relationships/image" Target="../media/image70.jpeg"/><Relationship Id="rId38" Type="http://schemas.openxmlformats.org/officeDocument/2006/relationships/image" Target="../media/image75.jpe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53.jpeg"/><Relationship Id="rId20" Type="http://schemas.openxmlformats.org/officeDocument/2006/relationships/image" Target="../media/image57.jpeg"/><Relationship Id="rId29" Type="http://schemas.openxmlformats.org/officeDocument/2006/relationships/image" Target="../media/image66.jpeg"/><Relationship Id="rId41" Type="http://schemas.openxmlformats.org/officeDocument/2006/relationships/image" Target="../media/image78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24" Type="http://schemas.openxmlformats.org/officeDocument/2006/relationships/image" Target="../media/image61.jpeg"/><Relationship Id="rId32" Type="http://schemas.openxmlformats.org/officeDocument/2006/relationships/image" Target="../media/image69.jpeg"/><Relationship Id="rId37" Type="http://schemas.openxmlformats.org/officeDocument/2006/relationships/image" Target="../media/image74.jpeg"/><Relationship Id="rId40" Type="http://schemas.openxmlformats.org/officeDocument/2006/relationships/image" Target="../media/image77.jpeg"/><Relationship Id="rId5" Type="http://schemas.openxmlformats.org/officeDocument/2006/relationships/image" Target="../media/image42.jpeg"/><Relationship Id="rId15" Type="http://schemas.openxmlformats.org/officeDocument/2006/relationships/image" Target="../media/image52.jpeg"/><Relationship Id="rId23" Type="http://schemas.openxmlformats.org/officeDocument/2006/relationships/image" Target="../media/image60.jpeg"/><Relationship Id="rId28" Type="http://schemas.openxmlformats.org/officeDocument/2006/relationships/image" Target="../media/image65.jpeg"/><Relationship Id="rId36" Type="http://schemas.openxmlformats.org/officeDocument/2006/relationships/image" Target="../media/image73.jpeg"/><Relationship Id="rId10" Type="http://schemas.openxmlformats.org/officeDocument/2006/relationships/image" Target="../media/image47.jpeg"/><Relationship Id="rId19" Type="http://schemas.openxmlformats.org/officeDocument/2006/relationships/image" Target="../media/image56.jpeg"/><Relationship Id="rId31" Type="http://schemas.openxmlformats.org/officeDocument/2006/relationships/image" Target="../media/image68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Relationship Id="rId22" Type="http://schemas.openxmlformats.org/officeDocument/2006/relationships/image" Target="../media/image59.jpeg"/><Relationship Id="rId27" Type="http://schemas.openxmlformats.org/officeDocument/2006/relationships/image" Target="../media/image64.jpeg"/><Relationship Id="rId30" Type="http://schemas.openxmlformats.org/officeDocument/2006/relationships/image" Target="../media/image67.jpeg"/><Relationship Id="rId35" Type="http://schemas.openxmlformats.org/officeDocument/2006/relationships/image" Target="../media/image72.jpeg"/><Relationship Id="rId43" Type="http://schemas.openxmlformats.org/officeDocument/2006/relationships/image" Target="../media/image80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Modern Sequencing Technologies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282" y="2996284"/>
            <a:ext cx="4248472" cy="360485"/>
          </a:xfrm>
        </p:spPr>
        <p:txBody>
          <a:bodyPr>
            <a:noAutofit/>
          </a:bodyPr>
          <a:lstStyle/>
          <a:p>
            <a:r>
              <a:rPr lang="en-GB" sz="2000" dirty="0" smtClean="0"/>
              <a:t>Kirsten McLay</a:t>
            </a:r>
            <a:endParaRPr lang="en-GB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9552" y="3429000"/>
            <a:ext cx="4248472" cy="360040"/>
          </a:xfrm>
        </p:spPr>
        <p:txBody>
          <a:bodyPr/>
          <a:lstStyle/>
          <a:p>
            <a:r>
              <a:rPr lang="en-GB" dirty="0" smtClean="0"/>
              <a:t>Platform and Pipelines Operations Manager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453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/>
              <a:t>Sanger dideoxy sequencing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38200" y="4221163"/>
            <a:ext cx="6438900" cy="1587500"/>
            <a:chOff x="528" y="2659"/>
            <a:chExt cx="4056" cy="1000"/>
          </a:xfrm>
        </p:grpSpPr>
        <p:grpSp>
          <p:nvGrpSpPr>
            <p:cNvPr id="3" name="Group 41"/>
            <p:cNvGrpSpPr>
              <a:grpSpLocks/>
            </p:cNvGrpSpPr>
            <p:nvPr/>
          </p:nvGrpSpPr>
          <p:grpSpPr bwMode="auto">
            <a:xfrm>
              <a:off x="528" y="2659"/>
              <a:ext cx="1704" cy="1000"/>
              <a:chOff x="528" y="2659"/>
              <a:chExt cx="1704" cy="1000"/>
            </a:xfrm>
          </p:grpSpPr>
          <p:grpSp>
            <p:nvGrpSpPr>
              <p:cNvPr id="4" name="Group 11"/>
              <p:cNvGrpSpPr>
                <a:grpSpLocks/>
              </p:cNvGrpSpPr>
              <p:nvPr/>
            </p:nvGrpSpPr>
            <p:grpSpPr bwMode="auto">
              <a:xfrm>
                <a:off x="528" y="2659"/>
                <a:ext cx="1704" cy="1000"/>
                <a:chOff x="528" y="2648"/>
                <a:chExt cx="1704" cy="1000"/>
              </a:xfrm>
            </p:grpSpPr>
            <p:sp>
              <p:nvSpPr>
                <p:cNvPr id="74764" name="Oval 12"/>
                <p:cNvSpPr>
                  <a:spLocks noChangeArrowheads="1"/>
                </p:cNvSpPr>
                <p:nvPr/>
              </p:nvSpPr>
              <p:spPr bwMode="auto">
                <a:xfrm>
                  <a:off x="528" y="2648"/>
                  <a:ext cx="1704" cy="100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50000">
                      <a:srgbClr val="CCFFFF"/>
                    </a:gs>
                    <a:gs pos="100000">
                      <a:srgbClr val="CCFF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n w="12700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/>
                  <a:endParaRPr lang="en-US" altLang="en-GB" sz="2400">
                    <a:solidFill>
                      <a:srgbClr val="FAFD00"/>
                    </a:solidFill>
                    <a:latin typeface="Times" charset="0"/>
                  </a:endParaRPr>
                </a:p>
              </p:txBody>
            </p:sp>
            <p:sp>
              <p:nvSpPr>
                <p:cNvPr id="7476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248" y="2976"/>
                  <a:ext cx="806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GB" sz="2400">
                      <a:solidFill>
                        <a:srgbClr val="000066"/>
                      </a:solidFill>
                      <a:latin typeface="Courier New" pitchFamily="49" charset="0"/>
                    </a:rPr>
                    <a:t>GAAGC</a:t>
                  </a:r>
                  <a:r>
                    <a:rPr lang="en-GB" sz="2400" b="1">
                      <a:solidFill>
                        <a:srgbClr val="FF0000"/>
                      </a:solidFill>
                      <a:latin typeface="Courier New" pitchFamily="49" charset="0"/>
                    </a:rPr>
                    <a:t>T</a:t>
                  </a:r>
                  <a:endParaRPr lang="en-US" altLang="en-GB" sz="2400" b="1">
                    <a:solidFill>
                      <a:srgbClr val="FF0000"/>
                    </a:solidFill>
                    <a:latin typeface="Courier New" pitchFamily="49" charset="0"/>
                  </a:endParaRPr>
                </a:p>
              </p:txBody>
            </p:sp>
          </p:grpSp>
          <p:sp>
            <p:nvSpPr>
              <p:cNvPr id="74785" name="Text Box 33"/>
              <p:cNvSpPr txBox="1">
                <a:spLocks noChangeArrowheads="1"/>
              </p:cNvSpPr>
              <p:nvPr/>
            </p:nvSpPr>
            <p:spPr bwMode="auto">
              <a:xfrm>
                <a:off x="657" y="3187"/>
                <a:ext cx="726" cy="28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sz="2400">
                    <a:solidFill>
                      <a:srgbClr val="000B10"/>
                    </a:solidFill>
                    <a:latin typeface="Courier New" pitchFamily="49" charset="0"/>
                  </a:rPr>
                  <a:t>AAGCT</a:t>
                </a:r>
              </a:p>
            </p:txBody>
          </p:sp>
          <p:sp>
            <p:nvSpPr>
              <p:cNvPr id="74788" name="Text Box 36"/>
              <p:cNvSpPr txBox="1">
                <a:spLocks noChangeArrowheads="1"/>
              </p:cNvSpPr>
              <p:nvPr/>
            </p:nvSpPr>
            <p:spPr bwMode="auto">
              <a:xfrm>
                <a:off x="657" y="3006"/>
                <a:ext cx="726" cy="28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sz="2400">
                    <a:solidFill>
                      <a:srgbClr val="33CC33"/>
                    </a:solidFill>
                    <a:latin typeface="Courier New" pitchFamily="49" charset="0"/>
                  </a:rPr>
                  <a:t>TTCGA</a:t>
                </a:r>
              </a:p>
            </p:txBody>
          </p:sp>
        </p:grpSp>
        <p:sp>
          <p:nvSpPr>
            <p:cNvPr id="74766" name="Text Box 14"/>
            <p:cNvSpPr txBox="1">
              <a:spLocks noChangeArrowheads="1"/>
            </p:cNvSpPr>
            <p:nvPr/>
          </p:nvSpPr>
          <p:spPr bwMode="auto">
            <a:xfrm>
              <a:off x="1248" y="3187"/>
              <a:ext cx="3336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GB" sz="2400">
                  <a:latin typeface="Courier New" pitchFamily="49" charset="0"/>
                </a:rPr>
                <a:t>CTTCGACGCAGTTGTGCGCACGTTTGCG</a:t>
              </a:r>
              <a:endParaRPr lang="en-US" altLang="en-GB" sz="2400">
                <a:latin typeface="Courier New" pitchFamily="49" charset="0"/>
              </a:endParaRPr>
            </a:p>
          </p:txBody>
        </p:sp>
      </p:grpSp>
      <p:sp>
        <p:nvSpPr>
          <p:cNvPr id="74767" name="Rectangle 15"/>
          <p:cNvSpPr>
            <a:spLocks noChangeArrowheads="1"/>
          </p:cNvSpPr>
          <p:nvPr/>
        </p:nvSpPr>
        <p:spPr bwMode="auto">
          <a:xfrm>
            <a:off x="7726363" y="243681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4768" name="Rectangle 16"/>
          <p:cNvSpPr>
            <a:spLocks noChangeArrowheads="1"/>
          </p:cNvSpPr>
          <p:nvPr/>
        </p:nvSpPr>
        <p:spPr bwMode="auto">
          <a:xfrm>
            <a:off x="1249363" y="3684588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4338638" y="2998788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4770" name="Rectangle 18"/>
          <p:cNvSpPr>
            <a:spLocks noChangeArrowheads="1"/>
          </p:cNvSpPr>
          <p:nvPr/>
        </p:nvSpPr>
        <p:spPr bwMode="auto">
          <a:xfrm>
            <a:off x="5818188" y="4305300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4771" name="Rectangle 19"/>
          <p:cNvSpPr>
            <a:spLocks noChangeArrowheads="1"/>
          </p:cNvSpPr>
          <p:nvPr/>
        </p:nvSpPr>
        <p:spPr bwMode="auto">
          <a:xfrm>
            <a:off x="1525588" y="990600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4772" name="Rectangle 20"/>
          <p:cNvSpPr>
            <a:spLocks noChangeArrowheads="1"/>
          </p:cNvSpPr>
          <p:nvPr/>
        </p:nvSpPr>
        <p:spPr bwMode="auto">
          <a:xfrm>
            <a:off x="7239000" y="4203700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4773" name="Rectangle 21"/>
          <p:cNvSpPr>
            <a:spLocks noChangeArrowheads="1"/>
          </p:cNvSpPr>
          <p:nvPr/>
        </p:nvSpPr>
        <p:spPr bwMode="auto">
          <a:xfrm>
            <a:off x="5730875" y="2187575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4774" name="Rectangle 22"/>
          <p:cNvSpPr>
            <a:spLocks noChangeArrowheads="1"/>
          </p:cNvSpPr>
          <p:nvPr/>
        </p:nvSpPr>
        <p:spPr bwMode="auto">
          <a:xfrm>
            <a:off x="3575050" y="4076700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4775" name="Rectangle 23"/>
          <p:cNvSpPr>
            <a:spLocks noChangeArrowheads="1"/>
          </p:cNvSpPr>
          <p:nvPr/>
        </p:nvSpPr>
        <p:spPr bwMode="auto">
          <a:xfrm>
            <a:off x="6507163" y="3619500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4776" name="Rectangle 24"/>
          <p:cNvSpPr>
            <a:spLocks noChangeArrowheads="1"/>
          </p:cNvSpPr>
          <p:nvPr/>
        </p:nvSpPr>
        <p:spPr bwMode="auto">
          <a:xfrm>
            <a:off x="3100388" y="825500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4777" name="Rectangle 25"/>
          <p:cNvSpPr>
            <a:spLocks noChangeArrowheads="1"/>
          </p:cNvSpPr>
          <p:nvPr/>
        </p:nvSpPr>
        <p:spPr bwMode="auto">
          <a:xfrm>
            <a:off x="2257425" y="1054100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4778" name="Rectangle 26"/>
          <p:cNvSpPr>
            <a:spLocks noChangeArrowheads="1"/>
          </p:cNvSpPr>
          <p:nvPr/>
        </p:nvSpPr>
        <p:spPr bwMode="auto">
          <a:xfrm>
            <a:off x="3935413" y="2452688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4779" name="Rectangle 27"/>
          <p:cNvSpPr>
            <a:spLocks noChangeArrowheads="1"/>
          </p:cNvSpPr>
          <p:nvPr/>
        </p:nvSpPr>
        <p:spPr bwMode="auto">
          <a:xfrm>
            <a:off x="4910138" y="4076700"/>
            <a:ext cx="549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 b="1">
                <a:solidFill>
                  <a:srgbClr val="FF0000"/>
                </a:solidFill>
                <a:latin typeface="Courier New" pitchFamily="49" charset="0"/>
              </a:rPr>
              <a:t>-T</a:t>
            </a:r>
          </a:p>
        </p:txBody>
      </p:sp>
      <p:sp>
        <p:nvSpPr>
          <p:cNvPr id="74780" name="Rectangle 28"/>
          <p:cNvSpPr>
            <a:spLocks noChangeArrowheads="1"/>
          </p:cNvSpPr>
          <p:nvPr/>
        </p:nvSpPr>
        <p:spPr bwMode="auto">
          <a:xfrm>
            <a:off x="5440363" y="291306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4781" name="Rectangle 29"/>
          <p:cNvSpPr>
            <a:spLocks noChangeArrowheads="1"/>
          </p:cNvSpPr>
          <p:nvPr/>
        </p:nvSpPr>
        <p:spPr bwMode="auto">
          <a:xfrm>
            <a:off x="6140450" y="825500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4782" name="Rectangle 30"/>
          <p:cNvSpPr>
            <a:spLocks noChangeArrowheads="1"/>
          </p:cNvSpPr>
          <p:nvPr/>
        </p:nvSpPr>
        <p:spPr bwMode="auto">
          <a:xfrm>
            <a:off x="4178300" y="4533900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4783" name="Rectangle 31"/>
          <p:cNvSpPr>
            <a:spLocks noChangeArrowheads="1"/>
          </p:cNvSpPr>
          <p:nvPr/>
        </p:nvSpPr>
        <p:spPr bwMode="auto">
          <a:xfrm>
            <a:off x="1708150" y="2224088"/>
            <a:ext cx="549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 b="1">
                <a:solidFill>
                  <a:srgbClr val="FF0000"/>
                </a:solidFill>
                <a:latin typeface="Courier New" pitchFamily="49" charset="0"/>
              </a:rPr>
              <a:t>-T</a:t>
            </a:r>
          </a:p>
        </p:txBody>
      </p:sp>
      <p:sp>
        <p:nvSpPr>
          <p:cNvPr id="74784" name="Rectangle 32"/>
          <p:cNvSpPr>
            <a:spLocks noChangeArrowheads="1"/>
          </p:cNvSpPr>
          <p:nvPr/>
        </p:nvSpPr>
        <p:spPr bwMode="auto">
          <a:xfrm>
            <a:off x="6964363" y="1282700"/>
            <a:ext cx="549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 b="1">
                <a:solidFill>
                  <a:srgbClr val="FF0000"/>
                </a:solidFill>
                <a:latin typeface="Courier New" pitchFamily="49" charset="0"/>
              </a:rPr>
              <a:t>-T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042988" y="2492375"/>
            <a:ext cx="6253162" cy="1587500"/>
            <a:chOff x="657" y="1570"/>
            <a:chExt cx="3939" cy="1000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1020" y="1570"/>
              <a:ext cx="3576" cy="1000"/>
              <a:chOff x="1008" y="1680"/>
              <a:chExt cx="3576" cy="1000"/>
            </a:xfrm>
          </p:grpSpPr>
          <p:sp>
            <p:nvSpPr>
              <p:cNvPr id="74756" name="Oval 4"/>
              <p:cNvSpPr>
                <a:spLocks noChangeArrowheads="1"/>
              </p:cNvSpPr>
              <p:nvPr/>
            </p:nvSpPr>
            <p:spPr bwMode="auto">
              <a:xfrm>
                <a:off x="1008" y="1680"/>
                <a:ext cx="1704" cy="1000"/>
              </a:xfrm>
              <a:prstGeom prst="ellipse">
                <a:avLst/>
              </a:prstGeom>
              <a:gradFill rotWithShape="1">
                <a:gsLst>
                  <a:gs pos="0">
                    <a:srgbClr val="CCFFFF">
                      <a:gamma/>
                      <a:shade val="46275"/>
                      <a:invGamma/>
                    </a:srgbClr>
                  </a:gs>
                  <a:gs pos="50000">
                    <a:srgbClr val="CCFFFF"/>
                  </a:gs>
                  <a:gs pos="100000">
                    <a:srgbClr val="CC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altLang="en-GB" sz="2400">
                  <a:solidFill>
                    <a:srgbClr val="FAFD00"/>
                  </a:solidFill>
                  <a:latin typeface="Times" charset="0"/>
                </a:endParaRPr>
              </a:p>
            </p:txBody>
          </p:sp>
          <p:sp>
            <p:nvSpPr>
              <p:cNvPr id="74757" name="Text Box 5"/>
              <p:cNvSpPr txBox="1">
                <a:spLocks noChangeArrowheads="1"/>
              </p:cNvSpPr>
              <p:nvPr/>
            </p:nvSpPr>
            <p:spPr bwMode="auto">
              <a:xfrm>
                <a:off x="1248" y="2008"/>
                <a:ext cx="126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GB" sz="2400">
                    <a:solidFill>
                      <a:srgbClr val="000066"/>
                    </a:solidFill>
                    <a:latin typeface="Courier New" pitchFamily="49" charset="0"/>
                  </a:rPr>
                  <a:t>GAAGCTGCG</a:t>
                </a:r>
                <a:r>
                  <a:rPr lang="en-GB" sz="2400" b="1">
                    <a:solidFill>
                      <a:srgbClr val="FF0000"/>
                    </a:solidFill>
                    <a:latin typeface="Courier New" pitchFamily="49" charset="0"/>
                  </a:rPr>
                  <a:t>T</a:t>
                </a:r>
                <a:endParaRPr lang="en-US" altLang="en-GB" sz="2400">
                  <a:solidFill>
                    <a:srgbClr val="FF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74758" name="Text Box 6"/>
              <p:cNvSpPr txBox="1">
                <a:spLocks noChangeArrowheads="1"/>
              </p:cNvSpPr>
              <p:nvPr/>
            </p:nvSpPr>
            <p:spPr bwMode="auto">
              <a:xfrm>
                <a:off x="1248" y="2200"/>
                <a:ext cx="3336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GB" sz="2400">
                    <a:latin typeface="Courier New" pitchFamily="49" charset="0"/>
                  </a:rPr>
                  <a:t>CTTCGACGCAGTTGTGCGCACGTTTGCG</a:t>
                </a:r>
                <a:endParaRPr lang="en-US" altLang="en-GB" sz="2400">
                  <a:latin typeface="Courier New" pitchFamily="49" charset="0"/>
                </a:endParaRPr>
              </a:p>
            </p:txBody>
          </p:sp>
        </p:grpSp>
        <p:sp>
          <p:nvSpPr>
            <p:cNvPr id="74786" name="Text Box 34"/>
            <p:cNvSpPr txBox="1">
              <a:spLocks noChangeArrowheads="1"/>
            </p:cNvSpPr>
            <p:nvPr/>
          </p:nvSpPr>
          <p:spPr bwMode="auto">
            <a:xfrm>
              <a:off x="657" y="2099"/>
              <a:ext cx="726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>
                  <a:solidFill>
                    <a:srgbClr val="000B10"/>
                  </a:solidFill>
                  <a:latin typeface="Courier New" pitchFamily="49" charset="0"/>
                </a:rPr>
                <a:t>AAGCT</a:t>
              </a:r>
            </a:p>
          </p:txBody>
        </p:sp>
        <p:sp>
          <p:nvSpPr>
            <p:cNvPr id="74789" name="Text Box 37"/>
            <p:cNvSpPr txBox="1">
              <a:spLocks noChangeArrowheads="1"/>
            </p:cNvSpPr>
            <p:nvPr/>
          </p:nvSpPr>
          <p:spPr bwMode="auto">
            <a:xfrm>
              <a:off x="657" y="1888"/>
              <a:ext cx="726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>
                  <a:solidFill>
                    <a:srgbClr val="33CC33"/>
                  </a:solidFill>
                  <a:latin typeface="Courier New" pitchFamily="49" charset="0"/>
                </a:rPr>
                <a:t>TTCGA</a:t>
              </a:r>
            </a:p>
          </p:txBody>
        </p:sp>
      </p:grp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1042988" y="990600"/>
            <a:ext cx="6234112" cy="1587500"/>
            <a:chOff x="657" y="624"/>
            <a:chExt cx="3927" cy="1000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248" y="624"/>
              <a:ext cx="3336" cy="1000"/>
              <a:chOff x="1248" y="624"/>
              <a:chExt cx="3336" cy="1000"/>
            </a:xfrm>
          </p:grpSpPr>
          <p:sp>
            <p:nvSpPr>
              <p:cNvPr id="74760" name="Oval 8"/>
              <p:cNvSpPr>
                <a:spLocks noChangeArrowheads="1"/>
              </p:cNvSpPr>
              <p:nvPr/>
            </p:nvSpPr>
            <p:spPr bwMode="auto">
              <a:xfrm>
                <a:off x="2184" y="624"/>
                <a:ext cx="1704" cy="1000"/>
              </a:xfrm>
              <a:prstGeom prst="ellipse">
                <a:avLst/>
              </a:prstGeom>
              <a:gradFill rotWithShape="1">
                <a:gsLst>
                  <a:gs pos="0">
                    <a:srgbClr val="CCFFFF">
                      <a:gamma/>
                      <a:shade val="46275"/>
                      <a:invGamma/>
                    </a:srgbClr>
                  </a:gs>
                  <a:gs pos="50000">
                    <a:srgbClr val="CCFFFF"/>
                  </a:gs>
                  <a:gs pos="100000">
                    <a:srgbClr val="CC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altLang="en-GB" sz="2400">
                  <a:solidFill>
                    <a:srgbClr val="FAFD00"/>
                  </a:solidFill>
                  <a:latin typeface="Times" charset="0"/>
                </a:endParaRPr>
              </a:p>
            </p:txBody>
          </p:sp>
          <p:sp>
            <p:nvSpPr>
              <p:cNvPr id="74761" name="Text Box 9"/>
              <p:cNvSpPr txBox="1">
                <a:spLocks noChangeArrowheads="1"/>
              </p:cNvSpPr>
              <p:nvPr/>
            </p:nvSpPr>
            <p:spPr bwMode="auto">
              <a:xfrm>
                <a:off x="1248" y="952"/>
                <a:ext cx="241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GB" sz="2400">
                    <a:solidFill>
                      <a:srgbClr val="000066"/>
                    </a:solidFill>
                    <a:latin typeface="Courier New" pitchFamily="49" charset="0"/>
                  </a:rPr>
                  <a:t>GAAGCTGCGTCAACACGCG</a:t>
                </a:r>
                <a:r>
                  <a:rPr lang="en-GB" sz="2400" b="1">
                    <a:solidFill>
                      <a:srgbClr val="FF0000"/>
                    </a:solidFill>
                    <a:latin typeface="Courier New" pitchFamily="49" charset="0"/>
                  </a:rPr>
                  <a:t>T</a:t>
                </a:r>
                <a:endParaRPr lang="en-US" altLang="en-GB" sz="2400">
                  <a:solidFill>
                    <a:srgbClr val="FF0000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74762" name="Text Box 10"/>
              <p:cNvSpPr txBox="1">
                <a:spLocks noChangeArrowheads="1"/>
              </p:cNvSpPr>
              <p:nvPr/>
            </p:nvSpPr>
            <p:spPr bwMode="auto">
              <a:xfrm>
                <a:off x="1248" y="1144"/>
                <a:ext cx="3336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GB" sz="2400">
                    <a:latin typeface="Courier New" pitchFamily="49" charset="0"/>
                  </a:rPr>
                  <a:t>CTTCGACGCAGTTGTGCGCACGTTTGCG</a:t>
                </a:r>
                <a:endParaRPr lang="en-US" altLang="en-GB" sz="2400">
                  <a:latin typeface="Courier New" pitchFamily="49" charset="0"/>
                </a:endParaRPr>
              </a:p>
            </p:txBody>
          </p:sp>
        </p:grpSp>
        <p:sp>
          <p:nvSpPr>
            <p:cNvPr id="74787" name="Text Box 35"/>
            <p:cNvSpPr txBox="1">
              <a:spLocks noChangeArrowheads="1"/>
            </p:cNvSpPr>
            <p:nvPr/>
          </p:nvSpPr>
          <p:spPr bwMode="auto">
            <a:xfrm>
              <a:off x="657" y="1146"/>
              <a:ext cx="726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>
                  <a:solidFill>
                    <a:srgbClr val="000B10"/>
                  </a:solidFill>
                  <a:latin typeface="Courier New" pitchFamily="49" charset="0"/>
                </a:rPr>
                <a:t>AAGCT</a:t>
              </a:r>
            </a:p>
          </p:txBody>
        </p:sp>
        <p:sp>
          <p:nvSpPr>
            <p:cNvPr id="74790" name="Text Box 38"/>
            <p:cNvSpPr txBox="1">
              <a:spLocks noChangeArrowheads="1"/>
            </p:cNvSpPr>
            <p:nvPr/>
          </p:nvSpPr>
          <p:spPr bwMode="auto">
            <a:xfrm>
              <a:off x="657" y="965"/>
              <a:ext cx="726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>
                  <a:solidFill>
                    <a:srgbClr val="33CC33"/>
                  </a:solidFill>
                  <a:latin typeface="Courier New" pitchFamily="49" charset="0"/>
                </a:rPr>
                <a:t>TTCGA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01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C00000"/>
                </a:solidFill>
              </a:rPr>
              <a:t>Sanger </a:t>
            </a:r>
            <a:r>
              <a:rPr lang="en-GB" sz="3600" dirty="0" err="1">
                <a:solidFill>
                  <a:srgbClr val="C00000"/>
                </a:solidFill>
              </a:rPr>
              <a:t>dideoxy</a:t>
            </a:r>
            <a:r>
              <a:rPr lang="en-GB" sz="3600" dirty="0">
                <a:solidFill>
                  <a:srgbClr val="C00000"/>
                </a:solidFill>
              </a:rPr>
              <a:t>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1828800" y="5546725"/>
            <a:ext cx="5295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latin typeface="Courier New" pitchFamily="49" charset="0"/>
              </a:rPr>
              <a:t>CTTCGACGCAGTTGTGCGCACGTTTGCG</a:t>
            </a:r>
            <a:endParaRPr lang="en-US" altLang="en-GB" sz="2400">
              <a:latin typeface="Courier New" pitchFamily="49" charset="0"/>
            </a:endParaRP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828800" y="923925"/>
            <a:ext cx="4019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GAAGCTGCGTCAACACGCGT</a:t>
            </a:r>
            <a:r>
              <a:rPr lang="en-GB" sz="2400" b="1">
                <a:solidFill>
                  <a:srgbClr val="FFFF00"/>
                </a:solidFill>
                <a:latin typeface="Courier New" pitchFamily="49" charset="0"/>
              </a:rPr>
              <a:t>G</a:t>
            </a:r>
            <a:endParaRPr lang="en-US" altLang="en-GB" sz="2400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1828800" y="1143000"/>
            <a:ext cx="383698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GAAGCTGCGTCAACACGCG</a:t>
            </a:r>
            <a:r>
              <a:rPr lang="en-GB" sz="2400" b="1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altLang="en-GB" sz="240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1828800" y="1362075"/>
            <a:ext cx="36544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GAAGCTGCGTCAACACGC</a:t>
            </a:r>
            <a:r>
              <a:rPr lang="en-GB" sz="2400" b="1">
                <a:solidFill>
                  <a:srgbClr val="FFFF00"/>
                </a:solidFill>
                <a:latin typeface="Courier New" pitchFamily="49" charset="0"/>
              </a:rPr>
              <a:t>G</a:t>
            </a:r>
            <a:endParaRPr lang="en-US" altLang="en-GB" sz="2400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1828800" y="1582738"/>
            <a:ext cx="34718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GAAGCTGCGTCAACACG</a:t>
            </a:r>
            <a:r>
              <a:rPr lang="en-GB" sz="2400" b="1">
                <a:solidFill>
                  <a:srgbClr val="0066FF"/>
                </a:solidFill>
                <a:latin typeface="Courier New" pitchFamily="49" charset="0"/>
              </a:rPr>
              <a:t>C</a:t>
            </a:r>
            <a:endParaRPr lang="en-US" altLang="en-GB" sz="2400">
              <a:solidFill>
                <a:srgbClr val="0066FF"/>
              </a:solidFill>
              <a:latin typeface="Courier New" pitchFamily="49" charset="0"/>
            </a:endParaRP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1828800" y="1801813"/>
            <a:ext cx="32893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GAAGCTGCGTCAACAC</a:t>
            </a:r>
            <a:r>
              <a:rPr lang="en-GB" sz="2400" b="1">
                <a:solidFill>
                  <a:srgbClr val="FFFF00"/>
                </a:solidFill>
                <a:latin typeface="Courier New" pitchFamily="49" charset="0"/>
              </a:rPr>
              <a:t>G</a:t>
            </a:r>
            <a:endParaRPr lang="en-US" altLang="en-GB" sz="2400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1828800" y="2020888"/>
            <a:ext cx="31067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GAAGCTGCGTCAACA</a:t>
            </a:r>
            <a:r>
              <a:rPr lang="en-GB" sz="2400" b="1">
                <a:solidFill>
                  <a:srgbClr val="0066FF"/>
                </a:solidFill>
                <a:latin typeface="Courier New" pitchFamily="49" charset="0"/>
              </a:rPr>
              <a:t>C</a:t>
            </a:r>
            <a:endParaRPr lang="en-US" altLang="en-GB" sz="2400">
              <a:solidFill>
                <a:srgbClr val="0066FF"/>
              </a:solidFill>
              <a:latin typeface="Courier New" pitchFamily="49" charset="0"/>
            </a:endParaRPr>
          </a:p>
        </p:txBody>
      </p:sp>
      <p:sp>
        <p:nvSpPr>
          <p:cNvPr id="75786" name="Text Box 10"/>
          <p:cNvSpPr txBox="1">
            <a:spLocks noChangeArrowheads="1"/>
          </p:cNvSpPr>
          <p:nvPr/>
        </p:nvSpPr>
        <p:spPr bwMode="auto">
          <a:xfrm>
            <a:off x="1828800" y="2241550"/>
            <a:ext cx="2924175" cy="457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GAAGCTGCGTCAAC</a:t>
            </a:r>
            <a:r>
              <a:rPr lang="en-GB" sz="2400" b="1">
                <a:solidFill>
                  <a:srgbClr val="00FF00"/>
                </a:solidFill>
                <a:latin typeface="Courier New" pitchFamily="49" charset="0"/>
              </a:rPr>
              <a:t>A</a:t>
            </a:r>
            <a:endParaRPr lang="en-US" altLang="en-GB" sz="2400" b="1">
              <a:solidFill>
                <a:srgbClr val="00FF00"/>
              </a:solidFill>
              <a:latin typeface="Courier New" pitchFamily="49" charset="0"/>
            </a:endParaRPr>
          </a:p>
        </p:txBody>
      </p:sp>
      <p:sp>
        <p:nvSpPr>
          <p:cNvPr id="75787" name="Text Box 11"/>
          <p:cNvSpPr txBox="1">
            <a:spLocks noChangeArrowheads="1"/>
          </p:cNvSpPr>
          <p:nvPr/>
        </p:nvSpPr>
        <p:spPr bwMode="auto">
          <a:xfrm>
            <a:off x="7299325" y="5546725"/>
            <a:ext cx="10604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/>
              <a:t>template</a:t>
            </a:r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auto">
          <a:xfrm>
            <a:off x="1828800" y="5314950"/>
            <a:ext cx="3667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 b="1">
                <a:solidFill>
                  <a:srgbClr val="FFFF00"/>
                </a:solidFill>
                <a:latin typeface="Courier New" pitchFamily="49" charset="0"/>
              </a:rPr>
              <a:t>G</a:t>
            </a:r>
            <a:endParaRPr lang="en-US" altLang="en-GB" sz="2400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auto">
          <a:xfrm>
            <a:off x="1828800" y="5095875"/>
            <a:ext cx="54927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</a:t>
            </a:r>
            <a:r>
              <a:rPr lang="en-GB" sz="2400" b="1">
                <a:solidFill>
                  <a:srgbClr val="00FF00"/>
                </a:solidFill>
                <a:latin typeface="Courier New" pitchFamily="49" charset="0"/>
              </a:rPr>
              <a:t>A</a:t>
            </a:r>
            <a:endParaRPr lang="en-US" altLang="en-GB" sz="2400">
              <a:solidFill>
                <a:srgbClr val="00FF00"/>
              </a:solidFill>
              <a:latin typeface="Courier New" pitchFamily="49" charset="0"/>
            </a:endParaRP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1828800" y="2460625"/>
            <a:ext cx="27400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GAAGCTGCGTCAA</a:t>
            </a:r>
            <a:r>
              <a:rPr lang="en-GB" sz="2400" b="1">
                <a:solidFill>
                  <a:srgbClr val="0066FF"/>
                </a:solidFill>
                <a:latin typeface="Courier New" pitchFamily="49" charset="0"/>
              </a:rPr>
              <a:t>C</a:t>
            </a:r>
            <a:endParaRPr lang="en-US" altLang="en-GB" sz="2400" b="1">
              <a:solidFill>
                <a:srgbClr val="0066FF"/>
              </a:solidFill>
              <a:latin typeface="Courier New" pitchFamily="49" charset="0"/>
            </a:endParaRP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1828800" y="4876800"/>
            <a:ext cx="7318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</a:t>
            </a:r>
            <a:r>
              <a:rPr lang="en-GB" sz="2400" b="1">
                <a:solidFill>
                  <a:srgbClr val="00FF00"/>
                </a:solidFill>
                <a:latin typeface="Courier New" pitchFamily="49" charset="0"/>
              </a:rPr>
              <a:t>A</a:t>
            </a:r>
            <a:endParaRPr lang="en-US" altLang="en-GB" sz="2400">
              <a:solidFill>
                <a:srgbClr val="00FF00"/>
              </a:solidFill>
              <a:latin typeface="Courier New" pitchFamily="49" charset="0"/>
            </a:endParaRPr>
          </a:p>
        </p:txBody>
      </p:sp>
      <p:sp>
        <p:nvSpPr>
          <p:cNvPr id="75792" name="Text Box 16"/>
          <p:cNvSpPr txBox="1">
            <a:spLocks noChangeArrowheads="1"/>
          </p:cNvSpPr>
          <p:nvPr/>
        </p:nvSpPr>
        <p:spPr bwMode="auto">
          <a:xfrm>
            <a:off x="1828800" y="3338513"/>
            <a:ext cx="200977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</a:t>
            </a:r>
            <a:r>
              <a:rPr lang="en-GB" sz="2400" b="1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altLang="en-GB" sz="2400" b="1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75793" name="Text Box 17"/>
          <p:cNvSpPr txBox="1">
            <a:spLocks noChangeArrowheads="1"/>
          </p:cNvSpPr>
          <p:nvPr/>
        </p:nvSpPr>
        <p:spPr bwMode="auto">
          <a:xfrm>
            <a:off x="1828800" y="3559175"/>
            <a:ext cx="18272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</a:t>
            </a:r>
            <a:r>
              <a:rPr lang="en-GB" sz="2400" b="1">
                <a:solidFill>
                  <a:srgbClr val="FFFF00"/>
                </a:solidFill>
                <a:latin typeface="Courier New" pitchFamily="49" charset="0"/>
              </a:rPr>
              <a:t>G</a:t>
            </a:r>
            <a:endParaRPr lang="en-US" altLang="en-GB" sz="2400" b="1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75794" name="Text Box 18"/>
          <p:cNvSpPr txBox="1">
            <a:spLocks noChangeArrowheads="1"/>
          </p:cNvSpPr>
          <p:nvPr/>
        </p:nvSpPr>
        <p:spPr bwMode="auto">
          <a:xfrm>
            <a:off x="1828800" y="3778250"/>
            <a:ext cx="16446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</a:t>
            </a:r>
            <a:r>
              <a:rPr lang="en-GB" sz="2400" b="1">
                <a:solidFill>
                  <a:srgbClr val="0066FF"/>
                </a:solidFill>
                <a:latin typeface="Courier New" pitchFamily="49" charset="0"/>
              </a:rPr>
              <a:t>C</a:t>
            </a:r>
            <a:endParaRPr lang="en-US" altLang="en-GB" sz="2400" b="1">
              <a:solidFill>
                <a:srgbClr val="0066FF"/>
              </a:solidFill>
              <a:latin typeface="Courier New" pitchFamily="49" charset="0"/>
            </a:endParaRPr>
          </a:p>
        </p:txBody>
      </p: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1828800" y="3997325"/>
            <a:ext cx="146208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</a:t>
            </a:r>
            <a:r>
              <a:rPr lang="en-GB" sz="2400" b="1">
                <a:solidFill>
                  <a:srgbClr val="FFFF00"/>
                </a:solidFill>
                <a:latin typeface="Courier New" pitchFamily="49" charset="0"/>
              </a:rPr>
              <a:t>G</a:t>
            </a:r>
            <a:endParaRPr lang="en-US" altLang="en-GB" sz="2400" b="1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75796" name="Text Box 20"/>
          <p:cNvSpPr txBox="1">
            <a:spLocks noChangeArrowheads="1"/>
          </p:cNvSpPr>
          <p:nvPr/>
        </p:nvSpPr>
        <p:spPr bwMode="auto">
          <a:xfrm>
            <a:off x="1828800" y="4217988"/>
            <a:ext cx="1279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</a:t>
            </a:r>
            <a:r>
              <a:rPr lang="en-GB" sz="2400" b="1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altLang="en-GB" sz="2400" b="1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75797" name="Text Box 21"/>
          <p:cNvSpPr txBox="1">
            <a:spLocks noChangeArrowheads="1"/>
          </p:cNvSpPr>
          <p:nvPr/>
        </p:nvSpPr>
        <p:spPr bwMode="auto">
          <a:xfrm>
            <a:off x="1828800" y="4437063"/>
            <a:ext cx="10969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</a:t>
            </a:r>
            <a:r>
              <a:rPr lang="en-GB" sz="2400" b="1">
                <a:solidFill>
                  <a:srgbClr val="0066FF"/>
                </a:solidFill>
                <a:latin typeface="Courier New" pitchFamily="49" charset="0"/>
              </a:rPr>
              <a:t>C</a:t>
            </a:r>
            <a:endParaRPr lang="en-US" altLang="en-GB" sz="2400" b="1">
              <a:solidFill>
                <a:srgbClr val="0066FF"/>
              </a:solidFill>
              <a:latin typeface="Courier New" pitchFamily="49" charset="0"/>
            </a:endParaRPr>
          </a:p>
        </p:txBody>
      </p:sp>
      <p:sp>
        <p:nvSpPr>
          <p:cNvPr id="75798" name="Text Box 22"/>
          <p:cNvSpPr txBox="1">
            <a:spLocks noChangeArrowheads="1"/>
          </p:cNvSpPr>
          <p:nvPr/>
        </p:nvSpPr>
        <p:spPr bwMode="auto">
          <a:xfrm>
            <a:off x="1828800" y="4656138"/>
            <a:ext cx="914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</a:t>
            </a:r>
            <a:r>
              <a:rPr lang="en-GB" sz="2400" b="1">
                <a:solidFill>
                  <a:srgbClr val="FFFF00"/>
                </a:solidFill>
                <a:latin typeface="Courier New" pitchFamily="49" charset="0"/>
              </a:rPr>
              <a:t>G</a:t>
            </a:r>
            <a:endParaRPr lang="en-US" altLang="en-GB" sz="2400" b="1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75799" name="Text Box 23"/>
          <p:cNvSpPr txBox="1">
            <a:spLocks noChangeArrowheads="1"/>
          </p:cNvSpPr>
          <p:nvPr/>
        </p:nvSpPr>
        <p:spPr bwMode="auto">
          <a:xfrm>
            <a:off x="1828800" y="2679700"/>
            <a:ext cx="25574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GAAGCTGCGTCA</a:t>
            </a:r>
            <a:r>
              <a:rPr lang="en-GB" sz="2400" b="1">
                <a:solidFill>
                  <a:srgbClr val="00FF00"/>
                </a:solidFill>
                <a:latin typeface="Courier New" pitchFamily="49" charset="0"/>
              </a:rPr>
              <a:t>A</a:t>
            </a:r>
            <a:endParaRPr lang="en-US" altLang="en-GB" sz="2400">
              <a:solidFill>
                <a:srgbClr val="00FF00"/>
              </a:solidFill>
              <a:latin typeface="Courier New" pitchFamily="49" charset="0"/>
            </a:endParaRPr>
          </a:p>
        </p:txBody>
      </p:sp>
      <p:sp>
        <p:nvSpPr>
          <p:cNvPr id="75800" name="Text Box 24"/>
          <p:cNvSpPr txBox="1">
            <a:spLocks noChangeArrowheads="1"/>
          </p:cNvSpPr>
          <p:nvPr/>
        </p:nvSpPr>
        <p:spPr bwMode="auto">
          <a:xfrm>
            <a:off x="1828800" y="2900363"/>
            <a:ext cx="2374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GAAGCTGCGTC</a:t>
            </a:r>
            <a:r>
              <a:rPr lang="en-GB" sz="2400" b="1">
                <a:solidFill>
                  <a:srgbClr val="00FF00"/>
                </a:solidFill>
                <a:latin typeface="Courier New" pitchFamily="49" charset="0"/>
              </a:rPr>
              <a:t>A</a:t>
            </a:r>
            <a:endParaRPr lang="en-US" altLang="en-GB" sz="2400" b="1">
              <a:solidFill>
                <a:srgbClr val="00FF00"/>
              </a:solidFill>
              <a:latin typeface="Courier New" pitchFamily="49" charset="0"/>
            </a:endParaRPr>
          </a:p>
        </p:txBody>
      </p:sp>
      <p:sp>
        <p:nvSpPr>
          <p:cNvPr id="75801" name="Text Box 25"/>
          <p:cNvSpPr txBox="1">
            <a:spLocks noChangeArrowheads="1"/>
          </p:cNvSpPr>
          <p:nvPr/>
        </p:nvSpPr>
        <p:spPr bwMode="auto">
          <a:xfrm>
            <a:off x="1828800" y="3119438"/>
            <a:ext cx="21923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chemeClr val="accent2"/>
                </a:solidFill>
                <a:latin typeface="Courier New" pitchFamily="49" charset="0"/>
              </a:rPr>
              <a:t>GAAGCTGCGT</a:t>
            </a:r>
            <a:r>
              <a:rPr lang="en-GB" sz="2400" b="1">
                <a:solidFill>
                  <a:srgbClr val="FFFF00"/>
                </a:solidFill>
                <a:latin typeface="Courier New" pitchFamily="49" charset="0"/>
              </a:rPr>
              <a:t>C</a:t>
            </a:r>
            <a:endParaRPr lang="en-US" altLang="en-GB" sz="2400" b="1">
              <a:solidFill>
                <a:srgbClr val="FFFF00"/>
              </a:solidFill>
              <a:latin typeface="Courier New" pitchFamily="49" charset="0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828800" y="5799138"/>
            <a:ext cx="6276975" cy="457200"/>
            <a:chOff x="1152" y="3653"/>
            <a:chExt cx="3954" cy="288"/>
          </a:xfrm>
        </p:grpSpPr>
        <p:sp>
          <p:nvSpPr>
            <p:cNvPr id="75803" name="Rectangle 27"/>
            <p:cNvSpPr>
              <a:spLocks noChangeArrowheads="1"/>
            </p:cNvSpPr>
            <p:nvPr/>
          </p:nvSpPr>
          <p:spPr bwMode="auto">
            <a:xfrm>
              <a:off x="1152" y="3653"/>
              <a:ext cx="3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sz="2400" b="1">
                  <a:solidFill>
                    <a:srgbClr val="000066"/>
                  </a:solidFill>
                  <a:latin typeface="Courier New" pitchFamily="49" charset="0"/>
                </a:rPr>
                <a:t>GAAGCTGCGTCAACACGCGTGCAAACGC</a:t>
              </a:r>
            </a:p>
          </p:txBody>
        </p:sp>
        <p:sp>
          <p:nvSpPr>
            <p:cNvPr id="75804" name="Text Box 28"/>
            <p:cNvSpPr txBox="1">
              <a:spLocks noChangeArrowheads="1"/>
            </p:cNvSpPr>
            <p:nvPr/>
          </p:nvSpPr>
          <p:spPr bwMode="auto">
            <a:xfrm>
              <a:off x="4598" y="3653"/>
              <a:ext cx="50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GB" b="1">
                  <a:solidFill>
                    <a:srgbClr val="000066"/>
                  </a:solidFill>
                </a:rPr>
                <a:t>result</a:t>
              </a:r>
            </a:p>
          </p:txBody>
        </p:sp>
      </p:grpSp>
      <p:sp>
        <p:nvSpPr>
          <p:cNvPr id="75805" name="Text Box 29"/>
          <p:cNvSpPr txBox="1">
            <a:spLocks noChangeArrowheads="1"/>
          </p:cNvSpPr>
          <p:nvPr/>
        </p:nvSpPr>
        <p:spPr bwMode="auto">
          <a:xfrm>
            <a:off x="6948488" y="2060575"/>
            <a:ext cx="1584325" cy="915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solidFill>
                  <a:srgbClr val="000000"/>
                </a:solidFill>
              </a:rPr>
              <a:t>Over 45 cycles of 95</a:t>
            </a:r>
            <a:r>
              <a:rPr lang="en-GB" baseline="30000">
                <a:solidFill>
                  <a:srgbClr val="000000"/>
                </a:solidFill>
              </a:rPr>
              <a:t>o</a:t>
            </a:r>
            <a:r>
              <a:rPr lang="en-GB">
                <a:solidFill>
                  <a:srgbClr val="000000"/>
                </a:solidFill>
              </a:rPr>
              <a:t>, 50</a:t>
            </a:r>
            <a:r>
              <a:rPr lang="en-GB" baseline="30000">
                <a:solidFill>
                  <a:srgbClr val="000000"/>
                </a:solidFill>
              </a:rPr>
              <a:t>o</a:t>
            </a:r>
            <a:r>
              <a:rPr lang="en-GB">
                <a:solidFill>
                  <a:srgbClr val="000000"/>
                </a:solidFill>
              </a:rPr>
              <a:t> and 60</a:t>
            </a:r>
            <a:r>
              <a:rPr lang="en-GB" baseline="30000">
                <a:solidFill>
                  <a:srgbClr val="000000"/>
                </a:solidFill>
              </a:rPr>
              <a:t>o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7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5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4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75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65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15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25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4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95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69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25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15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47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265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1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975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autoUpdateAnimBg="0"/>
      <p:bldP spid="75781" grpId="0" autoUpdateAnimBg="0"/>
      <p:bldP spid="75782" grpId="0" autoUpdateAnimBg="0"/>
      <p:bldP spid="75783" grpId="0" autoUpdateAnimBg="0"/>
      <p:bldP spid="75784" grpId="0" autoUpdateAnimBg="0"/>
      <p:bldP spid="75785" grpId="0" autoUpdateAnimBg="0"/>
      <p:bldP spid="75786" grpId="0" autoUpdateAnimBg="0"/>
      <p:bldP spid="75788" grpId="0" autoUpdateAnimBg="0"/>
      <p:bldP spid="75789" grpId="0" autoUpdateAnimBg="0"/>
      <p:bldP spid="75790" grpId="0" autoUpdateAnimBg="0"/>
      <p:bldP spid="75791" grpId="0" autoUpdateAnimBg="0"/>
      <p:bldP spid="75792" grpId="0" autoUpdateAnimBg="0"/>
      <p:bldP spid="75793" grpId="0" autoUpdateAnimBg="0"/>
      <p:bldP spid="75794" grpId="0" autoUpdateAnimBg="0"/>
      <p:bldP spid="75795" grpId="0" autoUpdateAnimBg="0"/>
      <p:bldP spid="75796" grpId="0" autoUpdateAnimBg="0"/>
      <p:bldP spid="75797" grpId="0" autoUpdateAnimBg="0"/>
      <p:bldP spid="75798" grpId="0" autoUpdateAnimBg="0"/>
      <p:bldP spid="75799" grpId="0" autoUpdateAnimBg="0"/>
      <p:bldP spid="75800" grpId="0" autoUpdateAnimBg="0"/>
      <p:bldP spid="7580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/>
              <a:t>Sanger dideoxy sequencing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6627" name="AutoShape 3"/>
          <p:cNvSpPr>
            <a:spLocks noChangeArrowheads="1"/>
          </p:cNvSpPr>
          <p:nvPr/>
        </p:nvSpPr>
        <p:spPr bwMode="auto">
          <a:xfrm>
            <a:off x="3492500" y="1973263"/>
            <a:ext cx="1549400" cy="3568700"/>
          </a:xfrm>
          <a:prstGeom prst="can">
            <a:avLst>
              <a:gd name="adj" fmla="val 9224"/>
            </a:avLst>
          </a:prstGeom>
          <a:gradFill rotWithShape="0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4051300" y="1219200"/>
            <a:ext cx="387350" cy="823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4800">
                <a:latin typeface="Times" charset="0"/>
              </a:rPr>
              <a:t>-</a:t>
            </a:r>
            <a:endParaRPr lang="en-US" altLang="en-GB" sz="4800">
              <a:latin typeface="Times" charset="0"/>
            </a:endParaRP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029075" y="5576888"/>
            <a:ext cx="528638" cy="823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4800">
                <a:latin typeface="Times" charset="0"/>
              </a:rPr>
              <a:t>+</a:t>
            </a:r>
            <a:endParaRPr lang="en-US" altLang="en-GB" sz="4800">
              <a:latin typeface="Times" charset="0"/>
            </a:endParaRP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4054475" y="1497013"/>
            <a:ext cx="355600" cy="355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4108450" y="5830888"/>
            <a:ext cx="355600" cy="355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895475" y="2309813"/>
            <a:ext cx="5881688" cy="2817812"/>
            <a:chOff x="1194" y="1518"/>
            <a:chExt cx="3705" cy="1775"/>
          </a:xfrm>
        </p:grpSpPr>
        <p:sp>
          <p:nvSpPr>
            <p:cNvPr id="26633" name="Text Box 9"/>
            <p:cNvSpPr txBox="1">
              <a:spLocks noChangeArrowheads="1"/>
            </p:cNvSpPr>
            <p:nvPr/>
          </p:nvSpPr>
          <p:spPr bwMode="auto">
            <a:xfrm>
              <a:off x="3298" y="2531"/>
              <a:ext cx="2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400" b="1">
                  <a:solidFill>
                    <a:srgbClr val="00FF00"/>
                  </a:solidFill>
                </a:rPr>
                <a:t>A</a:t>
              </a:r>
              <a:endParaRPr lang="en-US" altLang="en-GB" sz="2400" b="1">
                <a:solidFill>
                  <a:srgbClr val="00FF00"/>
                </a:solidFill>
              </a:endParaRPr>
            </a:p>
          </p:txBody>
        </p:sp>
        <p:sp>
          <p:nvSpPr>
            <p:cNvPr id="26634" name="Text Box 10"/>
            <p:cNvSpPr txBox="1">
              <a:spLocks noChangeArrowheads="1"/>
            </p:cNvSpPr>
            <p:nvPr/>
          </p:nvSpPr>
          <p:spPr bwMode="auto">
            <a:xfrm>
              <a:off x="3298" y="2156"/>
              <a:ext cx="2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400" b="1">
                  <a:solidFill>
                    <a:srgbClr val="00FF00"/>
                  </a:solidFill>
                </a:rPr>
                <a:t>A</a:t>
              </a:r>
              <a:endParaRPr lang="en-US" altLang="en-GB" sz="2400" b="1">
                <a:solidFill>
                  <a:srgbClr val="00FF00"/>
                </a:solidFill>
              </a:endParaRPr>
            </a:p>
          </p:txBody>
        </p:sp>
        <p:sp>
          <p:nvSpPr>
            <p:cNvPr id="26635" name="Text Box 11"/>
            <p:cNvSpPr txBox="1">
              <a:spLocks noChangeArrowheads="1"/>
            </p:cNvSpPr>
            <p:nvPr/>
          </p:nvSpPr>
          <p:spPr bwMode="auto">
            <a:xfrm>
              <a:off x="3293" y="1947"/>
              <a:ext cx="26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400" b="1">
                  <a:solidFill>
                    <a:srgbClr val="FFFF00"/>
                  </a:solidFill>
                </a:rPr>
                <a:t>G</a:t>
              </a:r>
              <a:endParaRPr lang="en-US" altLang="en-GB" sz="2400" b="1">
                <a:solidFill>
                  <a:srgbClr val="FFFF00"/>
                </a:solidFill>
              </a:endParaRPr>
            </a:p>
          </p:txBody>
        </p:sp>
        <p:sp>
          <p:nvSpPr>
            <p:cNvPr id="26636" name="Text Box 12"/>
            <p:cNvSpPr txBox="1">
              <a:spLocks noChangeArrowheads="1"/>
            </p:cNvSpPr>
            <p:nvPr/>
          </p:nvSpPr>
          <p:spPr bwMode="auto">
            <a:xfrm>
              <a:off x="3299" y="1693"/>
              <a:ext cx="2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400" b="1">
                  <a:solidFill>
                    <a:srgbClr val="0066FF"/>
                  </a:solidFill>
                </a:rPr>
                <a:t>C</a:t>
              </a:r>
              <a:endParaRPr lang="en-US" altLang="en-GB" sz="2400" b="1">
                <a:solidFill>
                  <a:srgbClr val="0066FF"/>
                </a:solidFill>
              </a:endParaRPr>
            </a:p>
          </p:txBody>
        </p:sp>
        <p:sp>
          <p:nvSpPr>
            <p:cNvPr id="26637" name="Text Box 13"/>
            <p:cNvSpPr txBox="1">
              <a:spLocks noChangeArrowheads="1"/>
            </p:cNvSpPr>
            <p:nvPr/>
          </p:nvSpPr>
          <p:spPr bwMode="auto">
            <a:xfrm>
              <a:off x="3309" y="1518"/>
              <a:ext cx="233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400" b="1">
                  <a:solidFill>
                    <a:srgbClr val="FF0000"/>
                  </a:solidFill>
                </a:rPr>
                <a:t>T</a:t>
              </a:r>
              <a:endParaRPr lang="en-US" altLang="en-GB" sz="2400" b="1">
                <a:solidFill>
                  <a:srgbClr val="FF0000"/>
                </a:solidFill>
              </a:endParaRPr>
            </a:p>
          </p:txBody>
        </p: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1194" y="2988"/>
              <a:ext cx="3705" cy="288"/>
              <a:chOff x="1194" y="2988"/>
              <a:chExt cx="3705" cy="288"/>
            </a:xfrm>
          </p:grpSpPr>
          <p:sp>
            <p:nvSpPr>
              <p:cNvPr id="26639" name="Rectangle 15"/>
              <p:cNvSpPr>
                <a:spLocks noChangeArrowheads="1"/>
              </p:cNvSpPr>
              <p:nvPr/>
            </p:nvSpPr>
            <p:spPr bwMode="auto">
              <a:xfrm>
                <a:off x="1194" y="3075"/>
                <a:ext cx="3084" cy="16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6640" name="Text Box 16"/>
              <p:cNvSpPr txBox="1">
                <a:spLocks noChangeArrowheads="1"/>
              </p:cNvSpPr>
              <p:nvPr/>
            </p:nvSpPr>
            <p:spPr bwMode="auto">
              <a:xfrm>
                <a:off x="4334" y="2988"/>
                <a:ext cx="56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GB" sz="2400" b="1"/>
                  <a:t>laser</a:t>
                </a:r>
              </a:p>
            </p:txBody>
          </p:sp>
        </p:grpSp>
        <p:sp>
          <p:nvSpPr>
            <p:cNvPr id="26641" name="Text Box 17"/>
            <p:cNvSpPr txBox="1">
              <a:spLocks noChangeArrowheads="1"/>
            </p:cNvSpPr>
            <p:nvPr/>
          </p:nvSpPr>
          <p:spPr bwMode="auto">
            <a:xfrm>
              <a:off x="3293" y="3005"/>
              <a:ext cx="26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400" b="1">
                  <a:solidFill>
                    <a:srgbClr val="FFFF00"/>
                  </a:solidFill>
                </a:rPr>
                <a:t>G</a:t>
              </a:r>
              <a:endParaRPr lang="en-US" altLang="en-GB" sz="2400" b="1">
                <a:solidFill>
                  <a:srgbClr val="FFFF00"/>
                </a:solidFill>
              </a:endParaRPr>
            </a:p>
          </p:txBody>
        </p:sp>
      </p:grp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3962400" y="2498725"/>
            <a:ext cx="584200" cy="1143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3962400" y="2498725"/>
            <a:ext cx="584200" cy="166688"/>
            <a:chOff x="2932" y="1605"/>
            <a:chExt cx="368" cy="105"/>
          </a:xfrm>
        </p:grpSpPr>
        <p:sp>
          <p:nvSpPr>
            <p:cNvPr id="26644" name="Rectangle 20"/>
            <p:cNvSpPr>
              <a:spLocks noChangeArrowheads="1"/>
            </p:cNvSpPr>
            <p:nvPr/>
          </p:nvSpPr>
          <p:spPr bwMode="auto">
            <a:xfrm>
              <a:off x="2932" y="1605"/>
              <a:ext cx="368" cy="72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5" name="Rectangle 21"/>
            <p:cNvSpPr>
              <a:spLocks noChangeArrowheads="1"/>
            </p:cNvSpPr>
            <p:nvPr/>
          </p:nvSpPr>
          <p:spPr bwMode="auto">
            <a:xfrm>
              <a:off x="2932" y="1638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962400" y="2498725"/>
            <a:ext cx="584200" cy="500063"/>
            <a:chOff x="1080" y="1591"/>
            <a:chExt cx="368" cy="315"/>
          </a:xfrm>
        </p:grpSpPr>
        <p:sp>
          <p:nvSpPr>
            <p:cNvPr id="26647" name="Rectangle 23"/>
            <p:cNvSpPr>
              <a:spLocks noChangeArrowheads="1"/>
            </p:cNvSpPr>
            <p:nvPr/>
          </p:nvSpPr>
          <p:spPr bwMode="auto">
            <a:xfrm>
              <a:off x="1080" y="1591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8" name="Rectangle 24"/>
            <p:cNvSpPr>
              <a:spLocks noChangeArrowheads="1"/>
            </p:cNvSpPr>
            <p:nvPr/>
          </p:nvSpPr>
          <p:spPr bwMode="auto">
            <a:xfrm>
              <a:off x="1080" y="1834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49" name="Rectangle 25"/>
            <p:cNvSpPr>
              <a:spLocks noChangeArrowheads="1"/>
            </p:cNvSpPr>
            <p:nvPr/>
          </p:nvSpPr>
          <p:spPr bwMode="auto">
            <a:xfrm>
              <a:off x="1080" y="1622"/>
              <a:ext cx="368" cy="72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50" name="Rectangle 26"/>
            <p:cNvSpPr>
              <a:spLocks noChangeArrowheads="1"/>
            </p:cNvSpPr>
            <p:nvPr/>
          </p:nvSpPr>
          <p:spPr bwMode="auto">
            <a:xfrm>
              <a:off x="1080" y="1702"/>
              <a:ext cx="368" cy="72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3962400" y="2498725"/>
            <a:ext cx="584200" cy="871538"/>
            <a:chOff x="1479" y="1577"/>
            <a:chExt cx="368" cy="549"/>
          </a:xfrm>
        </p:grpSpPr>
        <p:sp>
          <p:nvSpPr>
            <p:cNvPr id="26652" name="Rectangle 28"/>
            <p:cNvSpPr>
              <a:spLocks noChangeArrowheads="1"/>
            </p:cNvSpPr>
            <p:nvPr/>
          </p:nvSpPr>
          <p:spPr bwMode="auto">
            <a:xfrm>
              <a:off x="1479" y="1577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53" name="Rectangle 29"/>
            <p:cNvSpPr>
              <a:spLocks noChangeArrowheads="1"/>
            </p:cNvSpPr>
            <p:nvPr/>
          </p:nvSpPr>
          <p:spPr bwMode="auto">
            <a:xfrm>
              <a:off x="1479" y="1635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54" name="Rectangle 30"/>
            <p:cNvSpPr>
              <a:spLocks noChangeArrowheads="1"/>
            </p:cNvSpPr>
            <p:nvPr/>
          </p:nvSpPr>
          <p:spPr bwMode="auto">
            <a:xfrm>
              <a:off x="1479" y="2054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55" name="Rectangle 31"/>
            <p:cNvSpPr>
              <a:spLocks noChangeArrowheads="1"/>
            </p:cNvSpPr>
            <p:nvPr/>
          </p:nvSpPr>
          <p:spPr bwMode="auto">
            <a:xfrm>
              <a:off x="1479" y="1732"/>
              <a:ext cx="368" cy="72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56" name="Rectangle 32"/>
            <p:cNvSpPr>
              <a:spLocks noChangeArrowheads="1"/>
            </p:cNvSpPr>
            <p:nvPr/>
          </p:nvSpPr>
          <p:spPr bwMode="auto">
            <a:xfrm>
              <a:off x="1479" y="1856"/>
              <a:ext cx="368" cy="72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3962400" y="2498725"/>
            <a:ext cx="584200" cy="1230313"/>
            <a:chOff x="2244" y="1602"/>
            <a:chExt cx="368" cy="775"/>
          </a:xfrm>
        </p:grpSpPr>
        <p:sp>
          <p:nvSpPr>
            <p:cNvPr id="26658" name="Rectangle 34"/>
            <p:cNvSpPr>
              <a:spLocks noChangeArrowheads="1"/>
            </p:cNvSpPr>
            <p:nvPr/>
          </p:nvSpPr>
          <p:spPr bwMode="auto">
            <a:xfrm>
              <a:off x="2244" y="1602"/>
              <a:ext cx="368" cy="72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59" name="Rectangle 35"/>
            <p:cNvSpPr>
              <a:spLocks noChangeArrowheads="1"/>
            </p:cNvSpPr>
            <p:nvPr/>
          </p:nvSpPr>
          <p:spPr bwMode="auto">
            <a:xfrm>
              <a:off x="2244" y="1652"/>
              <a:ext cx="368" cy="72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60" name="Rectangle 36"/>
            <p:cNvSpPr>
              <a:spLocks noChangeArrowheads="1"/>
            </p:cNvSpPr>
            <p:nvPr/>
          </p:nvSpPr>
          <p:spPr bwMode="auto">
            <a:xfrm>
              <a:off x="2244" y="1732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61" name="Rectangle 37"/>
            <p:cNvSpPr>
              <a:spLocks noChangeArrowheads="1"/>
            </p:cNvSpPr>
            <p:nvPr/>
          </p:nvSpPr>
          <p:spPr bwMode="auto">
            <a:xfrm>
              <a:off x="2244" y="2305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62" name="Rectangle 38"/>
            <p:cNvSpPr>
              <a:spLocks noChangeArrowheads="1"/>
            </p:cNvSpPr>
            <p:nvPr/>
          </p:nvSpPr>
          <p:spPr bwMode="auto">
            <a:xfrm>
              <a:off x="2244" y="1862"/>
              <a:ext cx="368" cy="72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63" name="Rectangle 39"/>
            <p:cNvSpPr>
              <a:spLocks noChangeArrowheads="1"/>
            </p:cNvSpPr>
            <p:nvPr/>
          </p:nvSpPr>
          <p:spPr bwMode="auto">
            <a:xfrm>
              <a:off x="2244" y="2063"/>
              <a:ext cx="368" cy="72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962400" y="2498725"/>
            <a:ext cx="584200" cy="2476500"/>
            <a:chOff x="1957" y="1635"/>
            <a:chExt cx="368" cy="1560"/>
          </a:xfrm>
        </p:grpSpPr>
        <p:sp>
          <p:nvSpPr>
            <p:cNvPr id="26665" name="Rectangle 41"/>
            <p:cNvSpPr>
              <a:spLocks noChangeArrowheads="1"/>
            </p:cNvSpPr>
            <p:nvPr/>
          </p:nvSpPr>
          <p:spPr bwMode="auto">
            <a:xfrm>
              <a:off x="1957" y="2649"/>
              <a:ext cx="368" cy="72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66" name="Rectangle 42"/>
            <p:cNvSpPr>
              <a:spLocks noChangeArrowheads="1"/>
            </p:cNvSpPr>
            <p:nvPr/>
          </p:nvSpPr>
          <p:spPr bwMode="auto">
            <a:xfrm>
              <a:off x="1957" y="2263"/>
              <a:ext cx="368" cy="72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67" name="Rectangle 43"/>
            <p:cNvSpPr>
              <a:spLocks noChangeArrowheads="1"/>
            </p:cNvSpPr>
            <p:nvPr/>
          </p:nvSpPr>
          <p:spPr bwMode="auto">
            <a:xfrm>
              <a:off x="1957" y="2032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68" name="Rectangle 44"/>
            <p:cNvSpPr>
              <a:spLocks noChangeArrowheads="1"/>
            </p:cNvSpPr>
            <p:nvPr/>
          </p:nvSpPr>
          <p:spPr bwMode="auto">
            <a:xfrm>
              <a:off x="1957" y="1800"/>
              <a:ext cx="368" cy="72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69" name="Rectangle 45"/>
            <p:cNvSpPr>
              <a:spLocks noChangeArrowheads="1"/>
            </p:cNvSpPr>
            <p:nvPr/>
          </p:nvSpPr>
          <p:spPr bwMode="auto">
            <a:xfrm>
              <a:off x="1957" y="1635"/>
              <a:ext cx="368" cy="72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70" name="Rectangle 46"/>
            <p:cNvSpPr>
              <a:spLocks noChangeArrowheads="1"/>
            </p:cNvSpPr>
            <p:nvPr/>
          </p:nvSpPr>
          <p:spPr bwMode="auto">
            <a:xfrm>
              <a:off x="1957" y="3123"/>
              <a:ext cx="368" cy="7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9980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-304800" y="-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76803" name="Picture 3" descr="3730arraycrop"/>
          <p:cNvPicPr>
            <a:picLocks noChangeAspect="1" noChangeArrowheads="1"/>
          </p:cNvPicPr>
          <p:nvPr/>
        </p:nvPicPr>
        <p:blipFill>
          <a:blip r:embed="rId3" cstate="print">
            <a:lum bright="6000" contrast="12000"/>
          </a:blip>
          <a:srcRect/>
          <a:stretch>
            <a:fillRect/>
          </a:stretch>
        </p:blipFill>
        <p:spPr bwMode="auto">
          <a:xfrm>
            <a:off x="1285852" y="1191434"/>
            <a:ext cx="6105545" cy="5523714"/>
          </a:xfrm>
          <a:prstGeom prst="rect">
            <a:avLst/>
          </a:prstGeom>
          <a:noFill/>
        </p:spPr>
      </p:pic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297121" y="-51514"/>
            <a:ext cx="741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lnSpc>
                <a:spcPct val="83000"/>
              </a:lnSpc>
            </a:pPr>
            <a:r>
              <a:rPr lang="en-GB" sz="3200" b="1" dirty="0">
                <a:solidFill>
                  <a:srgbClr val="C00000"/>
                </a:solidFill>
              </a:rPr>
              <a:t>Sequence output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99" y="1014349"/>
            <a:ext cx="8352928" cy="1143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68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den.sourceforge.net/manual/interface.output.unix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785794"/>
            <a:ext cx="5867400" cy="4371975"/>
          </a:xfrm>
          <a:prstGeom prst="rect">
            <a:avLst/>
          </a:prstGeom>
          <a:noFill/>
        </p:spPr>
      </p:pic>
      <p:pic>
        <p:nvPicPr>
          <p:cNvPr id="7172" name="Picture 4" descr="http://bjpsbiotech.edublogs.org/files/2007/12/electropherogra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984358"/>
            <a:ext cx="7143800" cy="310887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94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sCA4LE49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20" y="242542"/>
            <a:ext cx="1950270" cy="26286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22680" y="1484313"/>
            <a:ext cx="689864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imagesCAHZ1NE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8860" y="3857638"/>
            <a:ext cx="1706884" cy="2286006"/>
          </a:xfrm>
          <a:prstGeom prst="rect">
            <a:avLst/>
          </a:prstGeom>
        </p:spPr>
      </p:pic>
      <p:pic>
        <p:nvPicPr>
          <p:cNvPr id="5" name="Picture 4" descr="imagesCA8REEDH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728" y="951997"/>
            <a:ext cx="2024554" cy="2656065"/>
          </a:xfrm>
          <a:prstGeom prst="rect">
            <a:avLst/>
          </a:prstGeom>
        </p:spPr>
      </p:pic>
      <p:pic>
        <p:nvPicPr>
          <p:cNvPr id="8" name="Picture 7" descr="imagesCAPYE1I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7686" y="780782"/>
            <a:ext cx="2160204" cy="2813950"/>
          </a:xfrm>
          <a:prstGeom prst="rect">
            <a:avLst/>
          </a:prstGeom>
        </p:spPr>
      </p:pic>
      <p:pic>
        <p:nvPicPr>
          <p:cNvPr id="9" name="Picture 8" descr="imagesCAOFVHDR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5139" y="425743"/>
            <a:ext cx="2122219" cy="2860381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/>
          <a:srcRect l="34570" t="21563" r="32617" b="9999"/>
          <a:stretch>
            <a:fillRect/>
          </a:stretch>
        </p:blipFill>
        <p:spPr bwMode="auto">
          <a:xfrm>
            <a:off x="6500826" y="1797640"/>
            <a:ext cx="2356476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print"/>
          <a:srcRect l="34570" t="23438" r="33203" b="9062"/>
          <a:stretch>
            <a:fillRect/>
          </a:stretch>
        </p:blipFill>
        <p:spPr bwMode="auto">
          <a:xfrm>
            <a:off x="5143504" y="3083524"/>
            <a:ext cx="2401111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1" cstate="print"/>
          <a:srcRect l="34571" t="20625" r="33202" b="10937"/>
          <a:stretch>
            <a:fillRect/>
          </a:stretch>
        </p:blipFill>
        <p:spPr bwMode="auto">
          <a:xfrm>
            <a:off x="3500430" y="1785926"/>
            <a:ext cx="2269380" cy="301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imagesCAGE2JK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43702" y="3643314"/>
            <a:ext cx="2098849" cy="2786082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 cstate="print"/>
          <a:srcRect l="35156" t="21563" r="32617" b="10937"/>
          <a:stretch>
            <a:fillRect/>
          </a:stretch>
        </p:blipFill>
        <p:spPr bwMode="auto">
          <a:xfrm>
            <a:off x="1928794" y="3154962"/>
            <a:ext cx="2401111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magesCAJ2DJD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86182" y="3857628"/>
            <a:ext cx="2098841" cy="2786072"/>
          </a:xfrm>
          <a:prstGeom prst="rect">
            <a:avLst/>
          </a:prstGeom>
        </p:spPr>
      </p:pic>
      <p:pic>
        <p:nvPicPr>
          <p:cNvPr id="10" name="Picture 9" descr="imagesCAVI51O0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5720" y="3857628"/>
            <a:ext cx="2098849" cy="27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4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-1"/>
            <a:ext cx="9144000" cy="64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BRACA2</a:t>
            </a:r>
            <a:endParaRPr lang="en-US" sz="3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 descr="BRCA1_BRCA2.gif"/>
          <p:cNvPicPr>
            <a:picLocks noChangeAspect="1"/>
          </p:cNvPicPr>
          <p:nvPr/>
        </p:nvPicPr>
        <p:blipFill>
          <a:blip r:embed="rId3" cstate="print"/>
          <a:srcRect t="18841" r="45723"/>
          <a:stretch>
            <a:fillRect/>
          </a:stretch>
        </p:blipFill>
        <p:spPr>
          <a:xfrm>
            <a:off x="457200" y="1138841"/>
            <a:ext cx="2628910" cy="4882447"/>
          </a:xfrm>
          <a:prstGeom prst="rect">
            <a:avLst/>
          </a:prstGeom>
        </p:spPr>
      </p:pic>
      <p:pic>
        <p:nvPicPr>
          <p:cNvPr id="12" name="Content Placeholder 3" descr="brca2.png"/>
          <p:cNvPicPr>
            <a:picLocks noChangeAspect="1"/>
          </p:cNvPicPr>
          <p:nvPr/>
        </p:nvPicPr>
        <p:blipFill>
          <a:blip r:embed="rId4" cstate="print"/>
          <a:srcRect r="312" b="64528"/>
          <a:stretch>
            <a:fillRect/>
          </a:stretch>
        </p:blipFill>
        <p:spPr>
          <a:xfrm>
            <a:off x="246772" y="1714488"/>
            <a:ext cx="8429684" cy="3051979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imagesCAN3CW2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7448" y="1308397"/>
            <a:ext cx="3449103" cy="44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-1"/>
            <a:ext cx="9144000" cy="64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Exon Resequencing</a:t>
            </a:r>
            <a:endParaRPr lang="en-US" sz="3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2" descr="gap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71472" y="908720"/>
            <a:ext cx="7851220" cy="5197493"/>
          </a:xfrm>
          <a:prstGeom prst="rect">
            <a:avLst/>
          </a:prstGeom>
          <a:noFill/>
          <a:ln/>
        </p:spPr>
      </p:pic>
      <p:pic>
        <p:nvPicPr>
          <p:cNvPr id="15" name="Picture 14" descr="Figure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728" y="1654177"/>
            <a:ext cx="6500858" cy="429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1" descr="\\Nbi-cfs2\tgac_documents\TGAC Presentations\Posters\CCC_Sequencing_visuals_poster\CCC pics\miscant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397" y="3285309"/>
            <a:ext cx="1113064" cy="1295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5" descr="\\Nbi-cfs2\tgac_documents\TGAC Presentations\Posters\CCC_Sequencing_visuals_poster\CCC pics\Medicago.truncula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8" y="1556930"/>
            <a:ext cx="1223962" cy="1191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4" descr="\\Nbi-cfs2\tgac_documents\TGAC Presentations\Posters\CCC_Sequencing_visuals_poster\CCC pics\oa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92" y="2590528"/>
            <a:ext cx="1151844" cy="766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6" descr="\\Nbi-cfs2\tgac_documents\TGAC Presentations\Posters\CCC_Sequencing_visuals_poster\CCC pics\Biting_Midg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16" y="5642338"/>
            <a:ext cx="1619250" cy="12156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8" descr="\\Nbi-cfs2\tgac_documents\TGAC Presentations\Posters\CCC_Sequencing_visuals_poster\CCC pics\White_Campi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065" y="0"/>
            <a:ext cx="2101623" cy="14867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2" descr="\\Nbi-cfs2\tgac_documents\TGAC Presentations\Posters\CCC_Sequencing_visuals_poster\CCC pics\Adult amphioxu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r="5280"/>
          <a:stretch>
            <a:fillRect/>
          </a:stretch>
        </p:blipFill>
        <p:spPr bwMode="auto">
          <a:xfrm rot="10800000" flipV="1">
            <a:off x="4859791" y="5445579"/>
            <a:ext cx="1224643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3" descr="\\Nbi-cfs2\tgac_documents\TGAC Presentations\Posters\CCC_Sequencing_visuals_poster\CCC pics\Arabidopsis_thalian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060666"/>
            <a:ext cx="1440316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9" descr="\\Nbi-cfs2\tgac_documents\TGAC Presentations\Posters\CCC_Sequencing_visuals_poster\CCC pics\Chloroplast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93" y="1052377"/>
            <a:ext cx="1511754" cy="1092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10" descr="\\Nbi-cfs2\tgac_documents\TGAC Presentations\Posters\CCC_Sequencing_visuals_poster\CCC pics\Colletotrichum_acutatum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2637065"/>
            <a:ext cx="1655989" cy="1049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1" descr="\\Nbi-cfs2\tgac_documents\TGAC Presentations\Posters\CCC_Sequencing_visuals_poster\CCC pics\cyprinus_carpi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3" t="8829" r="5148"/>
          <a:stretch>
            <a:fillRect/>
          </a:stretch>
        </p:blipFill>
        <p:spPr bwMode="auto">
          <a:xfrm>
            <a:off x="4859791" y="6165669"/>
            <a:ext cx="1224643" cy="692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2" descr="\\Nbi-cfs2\tgac_documents\TGAC Presentations\Posters\CCC_Sequencing_visuals_poster\CCC pics\Dairy_Cows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9897"/>
            <a:ext cx="2267631" cy="1551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4" descr="\\Nbi-cfs2\tgac_documents\TGAC Presentations\Posters\CCC_Sequencing_visuals_poster\CCC pics\mic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801"/>
            <a:ext cx="1979839" cy="101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5" descr="\\Nbi-cfs2\tgac_documents\TGAC Presentations\Posters\CCC_Sequencing_visuals_poster\CCC pics\feline immunodeficiency virus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577" y="2205174"/>
            <a:ext cx="1411061" cy="935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6" descr="\\Nbi-cfs2\tgac_documents\TGAC Presentations\Posters\CCC_Sequencing_visuals_poster\CCC pics\Fission yeast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920" y="2708910"/>
            <a:ext cx="1296080" cy="1036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7" descr="\\Nbi-cfs2\tgac_documents\TGAC Presentations\Posters\CCC_Sequencing_visuals_poster\CCC pics\Fragilariopsis cylindrus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681" cy="1052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8" descr="\\Nbi-cfs2\tgac_documents\TGAC Presentations\Posters\CCC_Sequencing_visuals_poster\CCC pics\Glomus intraradices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690" r="7896"/>
          <a:stretch>
            <a:fillRect/>
          </a:stretch>
        </p:blipFill>
        <p:spPr bwMode="auto">
          <a:xfrm>
            <a:off x="6516461" y="3572692"/>
            <a:ext cx="1296081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9" descr="\\Nbi-cfs2\tgac_documents\TGAC Presentations\Posters\CCC_Sequencing_visuals_poster\CCC pics\Heliconius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5"/>
          <a:stretch>
            <a:fillRect/>
          </a:stretch>
        </p:blipFill>
        <p:spPr bwMode="auto">
          <a:xfrm>
            <a:off x="7596188" y="5085534"/>
            <a:ext cx="1547812" cy="1007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20" descr="\\Nbi-cfs2\tgac_documents\TGAC Presentations\Posters\CCC_Sequencing_visuals_poster\CCC pics\human_urothelium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174"/>
            <a:ext cx="1542370" cy="935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21" descr="\\Nbi-cfs2\tgac_documents\TGAC Presentations\Posters\CCC_Sequencing_visuals_poster\CCC pics\'Immortal' jellyfish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23" y="3500846"/>
            <a:ext cx="1403577" cy="929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22" descr="\\Nbi-cfs2\tgac_documents\TGAC Presentations\Posters\CCC_Sequencing_visuals_poster\CCC pics\Influenza_virus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6" y="0"/>
            <a:ext cx="1296081" cy="110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7" name="Picture 24" descr="\\Nbi-cfs2\tgac_documents\TGAC Presentations\Posters\CCC_Sequencing_visuals_poster\CCC pics\Listeria-monocytogenes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377"/>
            <a:ext cx="1259341" cy="11666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8" name="Picture 26" descr="\\Nbi-cfs2\tgac_documents\TGAC Presentations\Posters\CCC_Sequencing_visuals_poster\CCC pics\Vicia_faba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856" y="1485084"/>
            <a:ext cx="1305605" cy="1223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9" name="Picture 29" descr="\\Nbi-cfs2\tgac_documents\TGAC Presentations\Posters\CCC_Sequencing_visuals_poster\CCC pics\Whitefly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>
            <a:fillRect/>
          </a:stretch>
        </p:blipFill>
        <p:spPr bwMode="auto">
          <a:xfrm>
            <a:off x="7596188" y="5991770"/>
            <a:ext cx="1547812" cy="866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0" name="Picture 32" descr="\\Nbi-cfs2\tgac_documents\TGAC Presentations\Posters\CCC_Sequencing_visuals_poster\CCC pics\Myzus_periscae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640580"/>
            <a:ext cx="864054" cy="1015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35" descr="\\Nbi-cfs2\tgac_documents\TGAC Presentations\Posters\CCC_Sequencing_visuals_poster\CCC pics\pea-plant-in-bloom-lr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14" y="0"/>
            <a:ext cx="1134156" cy="1700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2" name="Picture 37" descr="\\Nbi-cfs2\tgac_documents\TGAC Presentations\Posters\CCC_Sequencing_visuals_poster\CCC pics\Physcomitrella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66" y="0"/>
            <a:ext cx="1403577" cy="1052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3" name="Picture 38" descr="\\Nbi-cfs2\tgac_documents\TGAC Presentations\Posters\CCC_Sequencing_visuals_poster\CCC pics\Pseudomonas_aeruginosa.jp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42" y="1052377"/>
            <a:ext cx="1656669" cy="1163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4" name="Picture 39" descr="\\Nbi-cfs2\tgac_documents\TGAC Presentations\Posters\CCC_Sequencing_visuals_poster\CCC pics\red_clover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845" y="0"/>
            <a:ext cx="1113744" cy="1485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5" name="Picture 42" descr="\\Nbi-cfs2\tgac_documents\TGAC Presentations\Posters\CCC_Sequencing_visuals_poster\CCC pics\Tomato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134" y="0"/>
            <a:ext cx="1296080" cy="1620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6" name="Picture 43" descr="\\Nbi-cfs2\tgac_documents\TGAC Presentations\Posters\CCC_Sequencing_visuals_poster\CCC pics\Turkey.jp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" r="11563"/>
          <a:stretch>
            <a:fillRect/>
          </a:stretch>
        </p:blipFill>
        <p:spPr bwMode="auto">
          <a:xfrm>
            <a:off x="1691368" y="5589270"/>
            <a:ext cx="1656670" cy="1268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7" name="Picture 40" descr="\\Nbi-cfs2\tgac_documents\TGAC Presentations\Posters\CCC_Sequencing_visuals_poster\CCC pics\Salix_viminalis.jp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1485084"/>
            <a:ext cx="1583871" cy="11879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8" name="Picture 30" descr="\\Nbi-cfs2\tgac_documents\TGAC Presentations\Posters\CCC_Sequencing_visuals_poster\CCC pics\miniature_daschsund.jp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9270"/>
            <a:ext cx="1691368" cy="1268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9" name="Picture 13" descr="\\Nbi-cfs2\tgac_documents\TGAC Presentations\Posters\CCC_Sequencing_visuals_poster\CCC pics\Fasciola_hepatica.jp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r="6355" b="14868"/>
          <a:stretch>
            <a:fillRect/>
          </a:stretch>
        </p:blipFill>
        <p:spPr bwMode="auto">
          <a:xfrm>
            <a:off x="5508172" y="4580981"/>
            <a:ext cx="1512434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0" name="Picture 5" descr="\\Nbi-cfs2\tgac_documents\TGAC Presentations\Posters\CCC_Sequencing_visuals_poster\CCC pics\beetle_late_instar_larva.jp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4" b="5852"/>
          <a:stretch>
            <a:fillRect/>
          </a:stretch>
        </p:blipFill>
        <p:spPr bwMode="auto">
          <a:xfrm>
            <a:off x="7812541" y="4365444"/>
            <a:ext cx="1331459" cy="791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1" name="Picture 4" descr="\\Nbi-cfs2\tgac_documents\TGAC Presentations\Posters\CCC_Sequencing_visuals_poster\CCC pics\Barley.jp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1485084"/>
            <a:ext cx="791936" cy="1182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2" name="Picture 41" descr="\\Nbi-cfs2\tgac_documents\TGAC Presentations\Posters\CCC_Sequencing_visuals_poster\CCC pics\Sepia_officinalis.jp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"/>
          <a:stretch>
            <a:fillRect/>
          </a:stretch>
        </p:blipFill>
        <p:spPr bwMode="auto">
          <a:xfrm>
            <a:off x="3852182" y="4365444"/>
            <a:ext cx="1728107" cy="1258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3" name="Picture 23" descr="\\Nbi-cfs2\tgac_documents\TGAC Presentations\Posters\CCC_Sequencing_visuals_poster\CCC pics\Kentish_plover.jp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31" y="4365444"/>
            <a:ext cx="1655989" cy="1240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4" name="Picture 8" descr="\\Nbi-cfs2\tgac_documents\TGAC Presentations\Posters\CCC_Sequencing_visuals_poster\CCC pics\chicken.jp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>
            <a:fillRect/>
          </a:stretch>
        </p:blipFill>
        <p:spPr bwMode="auto">
          <a:xfrm>
            <a:off x="3348038" y="5592536"/>
            <a:ext cx="1511754" cy="1265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5" name="Picture 33" descr="\\Nbi-cfs2\tgac_documents\TGAC Presentations\Posters\CCC_Sequencing_visuals_poster\CCC pics\naked_mole_rat.jp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04" y="3140801"/>
            <a:ext cx="1872343" cy="1246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6" name="Picture 27" descr="\\Nbi-cfs2\tgac_documents\TGAC Presentations\Posters\CCC_Sequencing_visuals_poster\CCC pics\Wheat.jp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28" y="3104878"/>
            <a:ext cx="2016579" cy="1260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7" name="Picture 7" descr="\\Nbi-cfs2\tgac_documents\TGAC Presentations\Posters\CCC_Sequencing_visuals_poster\CCC pics\Brassica_napus.jp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36" y="1485084"/>
            <a:ext cx="1119868" cy="1800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37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979192"/>
              </p:ext>
            </p:extLst>
          </p:nvPr>
        </p:nvGraphicFramePr>
        <p:xfrm>
          <a:off x="701570" y="980728"/>
          <a:ext cx="7740860" cy="5106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-1"/>
            <a:ext cx="9144000" cy="64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Size of various genomes in Gb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5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Overview</a:t>
            </a:r>
            <a:endParaRPr lang="en-US" sz="3600" b="1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50619422"/>
              </p:ext>
            </p:extLst>
          </p:nvPr>
        </p:nvGraphicFramePr>
        <p:xfrm>
          <a:off x="1032933" y="889701"/>
          <a:ext cx="7078133" cy="5499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27784" y="5013176"/>
            <a:ext cx="10273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dirty="0" smtClean="0">
                <a:solidFill>
                  <a:schemeClr val="bg1"/>
                </a:solidFill>
                <a:latin typeface="+mn-lt"/>
              </a:rPr>
              <a:t>Platform</a:t>
            </a:r>
          </a:p>
          <a:p>
            <a:r>
              <a:rPr lang="en-GB" sz="1700" dirty="0" smtClean="0">
                <a:solidFill>
                  <a:schemeClr val="bg1"/>
                </a:solidFill>
                <a:latin typeface="+mn-lt"/>
              </a:rPr>
              <a:t>Summary</a:t>
            </a:r>
            <a:endParaRPr lang="en-GB" sz="17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72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NGS </a:t>
            </a:r>
            <a:endParaRPr lang="en-GB" dirty="0"/>
          </a:p>
        </p:txBody>
      </p:sp>
      <p:pic>
        <p:nvPicPr>
          <p:cNvPr id="29698" name="Picture 2" descr="http://www.wellcome.ac.uk/stellent/groups/corporatesite/@msh_publishing_group/documents/image/wtdv0272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65219"/>
            <a:ext cx="8016899" cy="501833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-1"/>
            <a:ext cx="9144000" cy="64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Improvements in Sequence Data Generation </a:t>
            </a:r>
            <a:endParaRPr lang="en-US" sz="2800" b="1" dirty="0"/>
          </a:p>
        </p:txBody>
      </p: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1942281" y="832424"/>
            <a:ext cx="7382247" cy="4872317"/>
            <a:chOff x="2362200" y="755355"/>
            <a:chExt cx="6734285" cy="4871777"/>
          </a:xfrm>
        </p:grpSpPr>
        <p:grpSp>
          <p:nvGrpSpPr>
            <p:cNvPr id="8" name="Group 79"/>
            <p:cNvGrpSpPr>
              <a:grpSpLocks/>
            </p:cNvGrpSpPr>
            <p:nvPr/>
          </p:nvGrpSpPr>
          <p:grpSpPr bwMode="auto">
            <a:xfrm>
              <a:off x="2362200" y="1219200"/>
              <a:ext cx="6605689" cy="4407932"/>
              <a:chOff x="2362200" y="1219200"/>
              <a:chExt cx="6605689" cy="4407932"/>
            </a:xfrm>
          </p:grpSpPr>
          <p:grpSp>
            <p:nvGrpSpPr>
              <p:cNvPr id="10" name="Group 57"/>
              <p:cNvGrpSpPr>
                <a:grpSpLocks/>
              </p:cNvGrpSpPr>
              <p:nvPr/>
            </p:nvGrpSpPr>
            <p:grpSpPr bwMode="auto">
              <a:xfrm>
                <a:off x="2362200" y="1523898"/>
                <a:ext cx="5105483" cy="3504812"/>
                <a:chOff x="2362200" y="1523898"/>
                <a:chExt cx="5105483" cy="3504812"/>
              </a:xfrm>
            </p:grpSpPr>
            <p:cxnSp>
              <p:nvCxnSpPr>
                <p:cNvPr id="30" name="Straight Connector 29"/>
                <p:cNvCxnSpPr>
                  <a:cxnSpLocks noChangeShapeType="1"/>
                </p:cNvCxnSpPr>
                <p:nvPr/>
              </p:nvCxnSpPr>
              <p:spPr bwMode="auto">
                <a:xfrm>
                  <a:off x="2362200" y="1523898"/>
                  <a:ext cx="1522438" cy="101589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ash"/>
                  <a:round/>
                  <a:headEnd/>
                  <a:tailEnd/>
                </a:ln>
                <a:effectLst>
                  <a:outerShdw dist="20000" dir="5400000" rotWithShape="0">
                    <a:srgbClr val="808080">
                      <a:alpha val="37999"/>
                    </a:srgbClr>
                  </a:outerShdw>
                </a:effectLst>
              </p:spPr>
            </p:cxnSp>
            <p:cxnSp>
              <p:nvCxnSpPr>
                <p:cNvPr id="31" name="Straight Connector 30"/>
                <p:cNvCxnSpPr>
                  <a:cxnSpLocks noChangeShapeType="1"/>
                </p:cNvCxnSpPr>
                <p:nvPr/>
              </p:nvCxnSpPr>
              <p:spPr bwMode="auto">
                <a:xfrm>
                  <a:off x="3889202" y="1640035"/>
                  <a:ext cx="2743245" cy="1904789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ash"/>
                  <a:round/>
                  <a:headEnd/>
                  <a:tailEnd/>
                </a:ln>
                <a:effectLst>
                  <a:outerShdw dist="20000" dir="5400000" rotWithShape="0">
                    <a:srgbClr val="808080">
                      <a:alpha val="37999"/>
                    </a:srgbClr>
                  </a:outerShdw>
                </a:effectLst>
              </p:spPr>
            </p:cxnSp>
            <p:cxnSp>
              <p:nvCxnSpPr>
                <p:cNvPr id="32" name="Straight Connector 31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6274753" y="3835780"/>
                  <a:ext cx="1496846" cy="889014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sysDash"/>
                  <a:round/>
                  <a:headEnd/>
                  <a:tailEnd/>
                </a:ln>
                <a:effectLst>
                  <a:outerShdw dist="20000" dir="5400000" rotWithShape="0">
                    <a:srgbClr val="808080">
                      <a:alpha val="37999"/>
                    </a:srgbClr>
                  </a:outerShdw>
                </a:effectLst>
              </p:spPr>
            </p:cxnSp>
          </p:grpSp>
          <p:grpSp>
            <p:nvGrpSpPr>
              <p:cNvPr id="14" name="Group 28"/>
              <p:cNvGrpSpPr>
                <a:grpSpLocks/>
              </p:cNvGrpSpPr>
              <p:nvPr/>
            </p:nvGrpSpPr>
            <p:grpSpPr bwMode="auto">
              <a:xfrm flipH="1">
                <a:off x="7989888" y="1447800"/>
                <a:ext cx="87312" cy="3992562"/>
                <a:chOff x="1248" y="947"/>
                <a:chExt cx="55" cy="2515"/>
              </a:xfrm>
            </p:grpSpPr>
            <p:sp>
              <p:nvSpPr>
                <p:cNvPr id="20" name="Line 29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1276" y="3434"/>
                  <a:ext cx="0" cy="5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1" name="Line 30"/>
                <p:cNvSpPr>
                  <a:spLocks noChangeShapeType="1"/>
                </p:cNvSpPr>
                <p:nvPr/>
              </p:nvSpPr>
              <p:spPr bwMode="auto">
                <a:xfrm rot="-5400000">
                  <a:off x="46" y="2204"/>
                  <a:ext cx="2514" cy="0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2" name="Line 31"/>
                <p:cNvSpPr>
                  <a:spLocks noChangeShapeType="1"/>
                </p:cNvSpPr>
                <p:nvPr/>
              </p:nvSpPr>
              <p:spPr bwMode="auto">
                <a:xfrm rot="5400000">
                  <a:off x="1276" y="919"/>
                  <a:ext cx="0" cy="5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3" name="Line 32"/>
                <p:cNvSpPr>
                  <a:spLocks noChangeShapeType="1"/>
                </p:cNvSpPr>
                <p:nvPr/>
              </p:nvSpPr>
              <p:spPr bwMode="auto">
                <a:xfrm rot="5400000">
                  <a:off x="1276" y="1231"/>
                  <a:ext cx="0" cy="5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4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1276" y="1551"/>
                  <a:ext cx="0" cy="5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" name="Line 34"/>
                <p:cNvSpPr>
                  <a:spLocks noChangeShapeType="1"/>
                </p:cNvSpPr>
                <p:nvPr/>
              </p:nvSpPr>
              <p:spPr bwMode="auto">
                <a:xfrm rot="5400000">
                  <a:off x="1276" y="1863"/>
                  <a:ext cx="0" cy="5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6" name="Line 35"/>
                <p:cNvSpPr>
                  <a:spLocks noChangeShapeType="1"/>
                </p:cNvSpPr>
                <p:nvPr/>
              </p:nvSpPr>
              <p:spPr bwMode="auto">
                <a:xfrm rot="5400000">
                  <a:off x="1276" y="2175"/>
                  <a:ext cx="0" cy="5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7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1276" y="2487"/>
                  <a:ext cx="0" cy="5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8" name="Line 37"/>
                <p:cNvSpPr>
                  <a:spLocks noChangeShapeType="1"/>
                </p:cNvSpPr>
                <p:nvPr/>
              </p:nvSpPr>
              <p:spPr bwMode="auto">
                <a:xfrm rot="5400000">
                  <a:off x="1276" y="2803"/>
                  <a:ext cx="0" cy="5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" name="Line 38"/>
                <p:cNvSpPr>
                  <a:spLocks noChangeShapeType="1"/>
                </p:cNvSpPr>
                <p:nvPr/>
              </p:nvSpPr>
              <p:spPr bwMode="auto">
                <a:xfrm rot="5400000">
                  <a:off x="1276" y="3117"/>
                  <a:ext cx="0" cy="5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5" name="TextBox 72"/>
              <p:cNvSpPr txBox="1">
                <a:spLocks noChangeArrowheads="1"/>
              </p:cNvSpPr>
              <p:nvPr/>
            </p:nvSpPr>
            <p:spPr bwMode="auto">
              <a:xfrm>
                <a:off x="8077200" y="1219200"/>
                <a:ext cx="5698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$10</a:t>
                </a:r>
              </a:p>
            </p:txBody>
          </p:sp>
          <p:sp>
            <p:nvSpPr>
              <p:cNvPr id="16" name="TextBox 73"/>
              <p:cNvSpPr txBox="1">
                <a:spLocks noChangeArrowheads="1"/>
              </p:cNvSpPr>
              <p:nvPr/>
            </p:nvSpPr>
            <p:spPr bwMode="auto">
              <a:xfrm>
                <a:off x="8077200" y="2209800"/>
                <a:ext cx="63393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$1.0</a:t>
                </a:r>
              </a:p>
            </p:txBody>
          </p:sp>
          <p:sp>
            <p:nvSpPr>
              <p:cNvPr id="17" name="TextBox 74"/>
              <p:cNvSpPr txBox="1">
                <a:spLocks noChangeArrowheads="1"/>
              </p:cNvSpPr>
              <p:nvPr/>
            </p:nvSpPr>
            <p:spPr bwMode="auto">
              <a:xfrm>
                <a:off x="8077200" y="3200400"/>
                <a:ext cx="63393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$0.1</a:t>
                </a:r>
              </a:p>
            </p:txBody>
          </p:sp>
          <p:sp>
            <p:nvSpPr>
              <p:cNvPr id="18" name="TextBox 77"/>
              <p:cNvSpPr txBox="1">
                <a:spLocks noChangeArrowheads="1"/>
              </p:cNvSpPr>
              <p:nvPr/>
            </p:nvSpPr>
            <p:spPr bwMode="auto">
              <a:xfrm>
                <a:off x="8077200" y="4278868"/>
                <a:ext cx="76231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$0.01</a:t>
                </a:r>
              </a:p>
            </p:txBody>
          </p:sp>
          <p:sp>
            <p:nvSpPr>
              <p:cNvPr id="19" name="TextBox 78"/>
              <p:cNvSpPr txBox="1">
                <a:spLocks noChangeArrowheads="1"/>
              </p:cNvSpPr>
              <p:nvPr/>
            </p:nvSpPr>
            <p:spPr bwMode="auto">
              <a:xfrm>
                <a:off x="8077200" y="5257800"/>
                <a:ext cx="89068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$0.001</a:t>
                </a:r>
              </a:p>
            </p:txBody>
          </p:sp>
        </p:grpSp>
        <p:sp>
          <p:nvSpPr>
            <p:cNvPr id="9" name="TextBox 81"/>
            <p:cNvSpPr txBox="1">
              <a:spLocks noChangeArrowheads="1"/>
            </p:cNvSpPr>
            <p:nvPr/>
          </p:nvSpPr>
          <p:spPr bwMode="auto">
            <a:xfrm>
              <a:off x="8001000" y="755355"/>
              <a:ext cx="109548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Cost / kb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b="1" dirty="0"/>
          </a:p>
        </p:txBody>
      </p:sp>
      <p:pic>
        <p:nvPicPr>
          <p:cNvPr id="1026" name="Picture 2" descr="http://www.nature.com/nature/journal/v470/n7333/images/nature09796-f1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7472006" cy="49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2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76738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Modern Sequencing Technologies</a:t>
            </a:r>
            <a:endParaRPr lang="en-US" sz="36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5576" y="836712"/>
            <a:ext cx="9937104" cy="67752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High-</a:t>
            </a:r>
            <a:r>
              <a:rPr lang="en-GB" sz="3200" dirty="0" err="1" smtClean="0">
                <a:solidFill>
                  <a:srgbClr val="000080"/>
                </a:solidFill>
                <a:cs typeface="Gill Sans" charset="0"/>
              </a:rPr>
              <a:t>throughtput</a:t>
            </a:r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 sequencing platforms</a:t>
            </a:r>
          </a:p>
          <a:p>
            <a:endParaRPr lang="en-GB" sz="3200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Roche 454 </a:t>
            </a:r>
          </a:p>
          <a:p>
            <a:pPr lvl="1"/>
            <a:r>
              <a:rPr lang="en-GB" sz="3200" dirty="0">
                <a:solidFill>
                  <a:srgbClr val="000080"/>
                </a:solidFill>
                <a:cs typeface="Gill Sans" charset="0"/>
              </a:rPr>
              <a:t>Ion </a:t>
            </a:r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Torrent</a:t>
            </a:r>
            <a:endParaRPr lang="en-GB" sz="3200" dirty="0">
              <a:solidFill>
                <a:srgbClr val="000080"/>
              </a:solidFill>
              <a:cs typeface="Gill Sans" charset="0"/>
            </a:endParaRPr>
          </a:p>
          <a:p>
            <a:pPr lvl="1"/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Illumina </a:t>
            </a:r>
            <a:r>
              <a:rPr lang="en-GB" sz="3200" dirty="0" err="1" smtClean="0">
                <a:solidFill>
                  <a:srgbClr val="000080"/>
                </a:solidFill>
                <a:cs typeface="Gill Sans" charset="0"/>
              </a:rPr>
              <a:t>MiSeq</a:t>
            </a:r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 &amp; </a:t>
            </a:r>
            <a:r>
              <a:rPr lang="en-GB" sz="3200" dirty="0" err="1" smtClean="0">
                <a:solidFill>
                  <a:srgbClr val="000080"/>
                </a:solidFill>
                <a:cs typeface="Gill Sans" charset="0"/>
              </a:rPr>
              <a:t>HiSeq</a:t>
            </a:r>
            <a:endParaRPr lang="en-GB" sz="3200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r>
              <a:rPr lang="en-GB" sz="3200" dirty="0" err="1" smtClean="0">
                <a:solidFill>
                  <a:srgbClr val="000080"/>
                </a:solidFill>
                <a:cs typeface="Gill Sans" charset="0"/>
              </a:rPr>
              <a:t>PacBio</a:t>
            </a:r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 RSII &amp; Sequel </a:t>
            </a:r>
          </a:p>
          <a:p>
            <a:pPr lvl="1"/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Oxford </a:t>
            </a:r>
            <a:r>
              <a:rPr lang="en-GB" sz="3200" dirty="0" err="1" smtClean="0">
                <a:solidFill>
                  <a:srgbClr val="000080"/>
                </a:solidFill>
                <a:cs typeface="Gill Sans" charset="0"/>
              </a:rPr>
              <a:t>Nanopore</a:t>
            </a:r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 </a:t>
            </a:r>
            <a:r>
              <a:rPr lang="en-GB" sz="3200" dirty="0" err="1" smtClean="0">
                <a:solidFill>
                  <a:srgbClr val="000080"/>
                </a:solidFill>
                <a:cs typeface="Gill Sans" charset="0"/>
              </a:rPr>
              <a:t>MinION</a:t>
            </a:r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 &amp; </a:t>
            </a:r>
            <a:r>
              <a:rPr lang="en-GB" sz="3200" dirty="0" err="1" smtClean="0">
                <a:solidFill>
                  <a:srgbClr val="000080"/>
                </a:solidFill>
                <a:cs typeface="Gill Sans" charset="0"/>
              </a:rPr>
              <a:t>PromethION</a:t>
            </a:r>
            <a:endParaRPr lang="en-GB" sz="3200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endParaRPr lang="en-GB" sz="3200" dirty="0" smtClean="0">
              <a:solidFill>
                <a:srgbClr val="000080"/>
              </a:solidFill>
              <a:cs typeface="Gill Sans" charset="0"/>
            </a:endParaRPr>
          </a:p>
          <a:p>
            <a:r>
              <a:rPr lang="en-GB" sz="3200" dirty="0" smtClean="0">
                <a:solidFill>
                  <a:srgbClr val="000080"/>
                </a:solidFill>
                <a:cs typeface="Gill Sans" charset="0"/>
              </a:rPr>
              <a:t>Optical mapping platforms</a:t>
            </a:r>
          </a:p>
          <a:p>
            <a:pPr marL="0" indent="0">
              <a:buFont typeface="Arial" charset="0"/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25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 bwMode="auto">
          <a:xfrm>
            <a:off x="467544" y="278092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GB" sz="7200" b="1" dirty="0" smtClean="0">
                <a:solidFill>
                  <a:srgbClr val="240EAA"/>
                </a:solidFill>
                <a:latin typeface="Calibri" charset="0"/>
                <a:ea typeface="ＭＳ Ｐゴシック" charset="-128"/>
              </a:rPr>
              <a:t>Roche 454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prstClr val="white"/>
                </a:solidFill>
              </a:rPr>
              <a:t> </a:t>
            </a:r>
            <a:r>
              <a:rPr lang="en-US" sz="3600" b="1" dirty="0" smtClean="0">
                <a:solidFill>
                  <a:prstClr val="white"/>
                </a:solidFill>
              </a:rPr>
              <a:t> 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2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2771" name="Content Placeholder 3" descr="process-figur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448555" y="1309170"/>
            <a:ext cx="753696" cy="4311650"/>
          </a:xfrm>
        </p:spPr>
      </p:pic>
      <p:sp>
        <p:nvSpPr>
          <p:cNvPr id="32772" name="TextBox 4"/>
          <p:cNvSpPr txBox="1">
            <a:spLocks noChangeArrowheads="1"/>
          </p:cNvSpPr>
          <p:nvPr/>
        </p:nvSpPr>
        <p:spPr bwMode="auto">
          <a:xfrm>
            <a:off x="2428875" y="571500"/>
            <a:ext cx="381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/>
              <a:t>Sample Input and Preparation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36850" y="1571625"/>
            <a:ext cx="2549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/>
              <a:t>Library Preparation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428875" y="2643188"/>
            <a:ext cx="3308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/>
              <a:t>One fragment = One bead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428875" y="3714750"/>
            <a:ext cx="3503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/>
              <a:t>emulsionPCR amplification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28875" y="4786313"/>
            <a:ext cx="27130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/>
              <a:t>One bead = one read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01963" y="5916613"/>
            <a:ext cx="1927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/>
              <a:t>Data Analysis 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3571875" y="1000125"/>
            <a:ext cx="484188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Down Arrow 12"/>
          <p:cNvSpPr/>
          <p:nvPr/>
        </p:nvSpPr>
        <p:spPr>
          <a:xfrm>
            <a:off x="3571875" y="2071688"/>
            <a:ext cx="484188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" name="Down Arrow 13"/>
          <p:cNvSpPr/>
          <p:nvPr/>
        </p:nvSpPr>
        <p:spPr>
          <a:xfrm>
            <a:off x="3571875" y="3143250"/>
            <a:ext cx="484188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Down Arrow 14"/>
          <p:cNvSpPr/>
          <p:nvPr/>
        </p:nvSpPr>
        <p:spPr>
          <a:xfrm>
            <a:off x="3587750" y="4214813"/>
            <a:ext cx="484188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Down Arrow 15"/>
          <p:cNvSpPr/>
          <p:nvPr/>
        </p:nvSpPr>
        <p:spPr>
          <a:xfrm>
            <a:off x="3571875" y="5286375"/>
            <a:ext cx="484188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7" name="Picture 16" descr="image9011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331" y="1757071"/>
            <a:ext cx="4186238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454 Picotitre 454 picoplate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0563" y="3143250"/>
            <a:ext cx="3683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Left Brace 19"/>
          <p:cNvSpPr/>
          <p:nvPr/>
        </p:nvSpPr>
        <p:spPr>
          <a:xfrm rot="16200000">
            <a:off x="6322219" y="5107782"/>
            <a:ext cx="428625" cy="642937"/>
          </a:xfrm>
          <a:prstGeom prst="leftBrace">
            <a:avLst>
              <a:gd name="adj1" fmla="val 32000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143625" y="5773738"/>
            <a:ext cx="914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b="1" dirty="0"/>
              <a:t>~29µm</a:t>
            </a:r>
          </a:p>
        </p:txBody>
      </p:sp>
    </p:spTree>
    <p:extLst>
      <p:ext uri="{BB962C8B-B14F-4D97-AF65-F5344CB8AC3E}">
        <p14:creationId xmlns:p14="http://schemas.microsoft.com/office/powerpoint/2010/main" val="8793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52975" b="25016"/>
          <a:stretch/>
        </p:blipFill>
        <p:spPr bwMode="auto">
          <a:xfrm>
            <a:off x="6177840" y="811060"/>
            <a:ext cx="2736304" cy="4308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b="77367"/>
          <a:stretch>
            <a:fillRect/>
          </a:stretch>
        </p:blipFill>
        <p:spPr bwMode="auto">
          <a:xfrm>
            <a:off x="464840" y="1281620"/>
            <a:ext cx="5334000" cy="1146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 txBox="1">
            <a:spLocks/>
          </p:cNvSpPr>
          <p:nvPr/>
        </p:nvSpPr>
        <p:spPr bwMode="auto">
          <a:xfrm>
            <a:off x="251520" y="4462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0EAA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j-cs"/>
              </a:rPr>
              <a:t>Roche</a:t>
            </a:r>
            <a:r>
              <a:rPr kumimoji="0" lang="en-GB" sz="3200" b="1" i="0" u="none" strike="noStrike" kern="1200" cap="none" spc="0" normalizeH="0" noProof="0" dirty="0" smtClean="0">
                <a:ln>
                  <a:noFill/>
                </a:ln>
                <a:solidFill>
                  <a:srgbClr val="240EAA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j-cs"/>
              </a:rPr>
              <a:t> 454</a:t>
            </a:r>
            <a:endParaRPr kumimoji="0" lang="en-GB" sz="3200" b="1" i="0" u="none" strike="noStrike" kern="1200" cap="none" spc="0" normalizeH="0" baseline="0" noProof="0" dirty="0" smtClean="0">
              <a:ln>
                <a:noFill/>
              </a:ln>
              <a:solidFill>
                <a:srgbClr val="240EAA"/>
              </a:solidFill>
              <a:effectLst/>
              <a:uLnTx/>
              <a:uFillTx/>
              <a:latin typeface="Calibri" charset="0"/>
              <a:ea typeface="ＭＳ Ｐゴシック" charset="-128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52975" t="74460" b="3713"/>
          <a:stretch/>
        </p:blipFill>
        <p:spPr bwMode="auto">
          <a:xfrm>
            <a:off x="418380" y="3429000"/>
            <a:ext cx="5544616" cy="254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85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prstClr val="white"/>
                </a:solidFill>
              </a:rPr>
              <a:t> </a:t>
            </a:r>
            <a:r>
              <a:rPr lang="en-US" sz="3600" b="1" dirty="0" smtClean="0">
                <a:solidFill>
                  <a:prstClr val="white"/>
                </a:solidFill>
              </a:rPr>
              <a:t> 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7504" y="-2738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3600" b="1" dirty="0">
              <a:solidFill>
                <a:schemeClr val="bg1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52" y="1483758"/>
            <a:ext cx="8064896" cy="424949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800" i="1" dirty="0" smtClean="0">
                <a:solidFill>
                  <a:schemeClr val="tx2"/>
                </a:solidFill>
              </a:rPr>
              <a:t>Advantages</a:t>
            </a:r>
          </a:p>
          <a:p>
            <a:pPr marL="0" indent="0">
              <a:buFont typeface="Arial" charset="0"/>
              <a:buNone/>
            </a:pPr>
            <a:r>
              <a:rPr lang="en-US" sz="2600" dirty="0" smtClean="0">
                <a:solidFill>
                  <a:schemeClr val="tx2"/>
                </a:solidFill>
              </a:rPr>
              <a:t>Longer read length (up to 400bp-800bp)</a:t>
            </a:r>
          </a:p>
          <a:p>
            <a:pPr marL="0" indent="0">
              <a:buFont typeface="Arial" charset="0"/>
              <a:buNone/>
            </a:pPr>
            <a:r>
              <a:rPr lang="en-US" sz="2600" dirty="0" smtClean="0">
                <a:solidFill>
                  <a:schemeClr val="tx2"/>
                </a:solidFill>
              </a:rPr>
              <a:t>Faster run (~10 hours)</a:t>
            </a:r>
          </a:p>
          <a:p>
            <a:pPr marL="0" indent="0">
              <a:buFont typeface="Arial" charset="0"/>
              <a:buNone/>
            </a:pPr>
            <a:endParaRPr lang="en-US" sz="2600" i="1" dirty="0" smtClean="0">
              <a:solidFill>
                <a:schemeClr val="tx2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US" sz="2800" i="1" dirty="0" smtClean="0">
                <a:solidFill>
                  <a:schemeClr val="tx2"/>
                </a:solidFill>
              </a:rPr>
              <a:t>Limitations</a:t>
            </a:r>
          </a:p>
          <a:p>
            <a:pPr marL="0" indent="0">
              <a:buFont typeface="Arial" charset="0"/>
              <a:buNone/>
            </a:pPr>
            <a:r>
              <a:rPr lang="en-US" sz="2600" dirty="0" smtClean="0">
                <a:solidFill>
                  <a:schemeClr val="tx2"/>
                </a:solidFill>
              </a:rPr>
              <a:t> Clonal amplification of sample on beads –  requires 1 DNA fragment / bead or signal mixed</a:t>
            </a:r>
          </a:p>
          <a:p>
            <a:pPr marL="0" indent="0">
              <a:buFont typeface="Arial" charset="0"/>
              <a:buNone/>
            </a:pPr>
            <a:r>
              <a:rPr lang="en-US" sz="2600" dirty="0" smtClean="0">
                <a:solidFill>
                  <a:schemeClr val="tx2"/>
                </a:solidFill>
              </a:rPr>
              <a:t> </a:t>
            </a:r>
            <a:r>
              <a:rPr lang="en-US" sz="2600" dirty="0" err="1" smtClean="0">
                <a:solidFill>
                  <a:schemeClr val="tx2"/>
                </a:solidFill>
              </a:rPr>
              <a:t>Homopolymers</a:t>
            </a:r>
            <a:r>
              <a:rPr lang="en-US" sz="2600" dirty="0" smtClean="0">
                <a:solidFill>
                  <a:schemeClr val="tx2"/>
                </a:solidFill>
              </a:rPr>
              <a:t> – limited resolution of poly N signals </a:t>
            </a:r>
          </a:p>
          <a:p>
            <a:pPr marL="0" indent="0">
              <a:buFont typeface="Arial" charset="0"/>
              <a:buNone/>
            </a:pPr>
            <a:endParaRPr lang="en-US" sz="2600" dirty="0" smtClean="0">
              <a:solidFill>
                <a:schemeClr val="tx2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US" sz="2800" i="1" dirty="0" smtClean="0">
                <a:solidFill>
                  <a:schemeClr val="tx2"/>
                </a:solidFill>
              </a:rPr>
              <a:t>Applications</a:t>
            </a:r>
          </a:p>
          <a:p>
            <a:pPr marL="0" indent="0">
              <a:buFont typeface="Arial" charset="0"/>
              <a:buNone/>
            </a:pPr>
            <a:r>
              <a:rPr lang="en-US" sz="2600" dirty="0" smtClean="0">
                <a:solidFill>
                  <a:schemeClr val="tx2"/>
                </a:solidFill>
              </a:rPr>
              <a:t>Bacterial genomes</a:t>
            </a:r>
          </a:p>
          <a:p>
            <a:pPr marL="0" indent="0">
              <a:buFont typeface="Arial" charset="0"/>
              <a:buNone/>
            </a:pPr>
            <a:r>
              <a:rPr lang="en-US" sz="2600" dirty="0" smtClean="0">
                <a:solidFill>
                  <a:schemeClr val="tx2"/>
                </a:solidFill>
              </a:rPr>
              <a:t>Expressed gene sequences (mRNA)</a:t>
            </a:r>
          </a:p>
          <a:p>
            <a:pPr marL="0" indent="0">
              <a:buFont typeface="Arial" charset="0"/>
              <a:buNone/>
            </a:pPr>
            <a:r>
              <a:rPr lang="en-US" sz="2600" dirty="0" err="1" smtClean="0">
                <a:solidFill>
                  <a:schemeClr val="tx2"/>
                </a:solidFill>
              </a:rPr>
              <a:t>Targetted</a:t>
            </a:r>
            <a:r>
              <a:rPr lang="en-US" sz="2600" dirty="0" smtClean="0">
                <a:solidFill>
                  <a:schemeClr val="tx2"/>
                </a:solidFill>
              </a:rPr>
              <a:t> gene sequencing (amplicons)</a:t>
            </a:r>
          </a:p>
          <a:p>
            <a:pPr marL="0" indent="0">
              <a:buFont typeface="Arial" charset="0"/>
              <a:buNone/>
            </a:pPr>
            <a:endParaRPr lang="en-US" sz="29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95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 bwMode="auto">
          <a:xfrm>
            <a:off x="467544" y="278092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GB" sz="7200" b="1" dirty="0" smtClean="0">
                <a:solidFill>
                  <a:srgbClr val="240EAA"/>
                </a:solidFill>
                <a:latin typeface="Calibri" charset="0"/>
                <a:ea typeface="ＭＳ Ｐゴシック" charset="-128"/>
              </a:rPr>
              <a:t>Ion Torrent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prstClr val="white"/>
                </a:solidFill>
              </a:rPr>
              <a:t> </a:t>
            </a:r>
            <a:r>
              <a:rPr lang="en-US" sz="3600" b="1" dirty="0" smtClean="0">
                <a:solidFill>
                  <a:prstClr val="white"/>
                </a:solidFill>
              </a:rPr>
              <a:t> 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5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Thermo</a:t>
            </a:r>
            <a:r>
              <a:rPr lang="en-US" sz="3600" b="1" dirty="0" smtClean="0"/>
              <a:t> (Life Technologies) </a:t>
            </a:r>
            <a:endParaRPr lang="en-US" sz="36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52" y="1248117"/>
            <a:ext cx="7422775" cy="4658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Currently available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Ion PGM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Bench-top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1-2Gb output in 4-8hrs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Up to 400bp reads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Ion Proton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Bench-top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10Gb output in 4 hours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200bp reads</a:t>
            </a: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marL="0" indent="0">
              <a:buFont typeface="Arial" charset="0"/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8" name="Picture 7" descr="13107-1023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96" y="856435"/>
            <a:ext cx="2502681" cy="2372672"/>
          </a:xfrm>
          <a:prstGeom prst="rect">
            <a:avLst/>
          </a:prstGeom>
        </p:spPr>
      </p:pic>
      <p:pic>
        <p:nvPicPr>
          <p:cNvPr id="9" name="Picture 8" descr="13105-1023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02" y="3669185"/>
            <a:ext cx="3042518" cy="245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73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Technology</a:t>
            </a:r>
            <a:endParaRPr lang="en-US" sz="3600" b="1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-46844" y="1223125"/>
            <a:ext cx="5052996" cy="593927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80"/>
                </a:solidFill>
              </a:rPr>
              <a:t>Semiconductor sequencing</a:t>
            </a:r>
          </a:p>
          <a:p>
            <a:pPr marL="0" indent="0">
              <a:buNone/>
            </a:pPr>
            <a:endParaRPr lang="en-GB" sz="2000" dirty="0" smtClean="0">
              <a:solidFill>
                <a:srgbClr val="00008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80"/>
                </a:solidFill>
              </a:rPr>
              <a:t>Detects the release of hydrogen ions on that are released on polymerisation of DNA – a non-optical method (pH change)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00008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80"/>
                </a:solidFill>
              </a:rPr>
              <a:t>A </a:t>
            </a:r>
            <a:r>
              <a:rPr lang="en-GB" sz="2000" dirty="0" err="1" smtClean="0">
                <a:solidFill>
                  <a:srgbClr val="000080"/>
                </a:solidFill>
              </a:rPr>
              <a:t>microwell</a:t>
            </a:r>
            <a:r>
              <a:rPr lang="en-GB" sz="2000" dirty="0" smtClean="0">
                <a:solidFill>
                  <a:srgbClr val="000080"/>
                </a:solidFill>
              </a:rPr>
              <a:t> is flooded with a single nucleotide.  If this is complementary to the leading template nucleotide in the well (bound to a bead) it is incorporated, and this is detected by the semiconductor.</a:t>
            </a:r>
            <a:endParaRPr lang="en-GB" sz="2000" dirty="0">
              <a:solidFill>
                <a:srgbClr val="00008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16" y="3083680"/>
            <a:ext cx="3659972" cy="221816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7" t="34591" r="28569" b="31313"/>
          <a:stretch/>
        </p:blipFill>
        <p:spPr bwMode="auto">
          <a:xfrm>
            <a:off x="5012516" y="1223125"/>
            <a:ext cx="2206576" cy="207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-1"/>
            <a:ext cx="9144000" cy="64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Timeline</a:t>
            </a:r>
            <a:endParaRPr lang="en-US" sz="3600" b="1" dirty="0"/>
          </a:p>
        </p:txBody>
      </p:sp>
      <p:pic>
        <p:nvPicPr>
          <p:cNvPr id="10" name="Content Placeholder 5" descr="SPL_E_H400040-Watson_and_Crick_with_their_DNA_model-SP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29502" y="2308236"/>
            <a:ext cx="3371061" cy="3371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doubleheli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120" y="1178703"/>
            <a:ext cx="2643206" cy="45005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57818" y="5929330"/>
            <a:ext cx="2500330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Content Placeholder 14"/>
          <p:cNvSpPr txBox="1">
            <a:spLocks noGrp="1"/>
          </p:cNvSpPr>
          <p:nvPr>
            <p:ph idx="1"/>
          </p:nvPr>
        </p:nvSpPr>
        <p:spPr>
          <a:xfrm>
            <a:off x="395536" y="1065127"/>
            <a:ext cx="8352928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sz="2400" dirty="0" smtClean="0">
                <a:solidFill>
                  <a:schemeClr val="tx2"/>
                </a:solidFill>
                <a:latin typeface="+mn-lt"/>
              </a:rPr>
              <a:t>James Watson and Francis Crick,1953 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0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Sequencing Chemistry</a:t>
            </a:r>
            <a:endParaRPr lang="en-US" sz="3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3" t="23790" r="7863" b="9499"/>
          <a:stretch/>
        </p:blipFill>
        <p:spPr bwMode="auto">
          <a:xfrm>
            <a:off x="580733" y="1268760"/>
            <a:ext cx="773568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9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hite_for-we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67" y="98411"/>
            <a:ext cx="1794933" cy="47627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0" t="23875" r="7400" b="9659"/>
          <a:stretch/>
        </p:blipFill>
        <p:spPr bwMode="auto">
          <a:xfrm>
            <a:off x="428963" y="1196752"/>
            <a:ext cx="8430089" cy="491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-36512" y="-27384"/>
            <a:ext cx="9217024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Semiconductor Sequencing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9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smtClean="0"/>
              <a:t>Run Summary</a:t>
            </a:r>
            <a:endParaRPr lang="en-US" sz="36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3" t="25675" r="805" b="18576"/>
          <a:stretch/>
        </p:blipFill>
        <p:spPr bwMode="auto">
          <a:xfrm>
            <a:off x="-17965" y="1617785"/>
            <a:ext cx="9126469" cy="325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099718"/>
            <a:ext cx="7422775" cy="46585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Advantages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Fast run time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Machine costs are low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Limitations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Can’t resolve </a:t>
            </a:r>
            <a:r>
              <a:rPr lang="en-GB" dirty="0" err="1" smtClean="0">
                <a:solidFill>
                  <a:srgbClr val="000080"/>
                </a:solidFill>
                <a:cs typeface="Gill Sans" charset="0"/>
              </a:rPr>
              <a:t>homopolymers</a:t>
            </a: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Single nucleotide cycles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Cumbersome library prep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Emulsion PCR step</a:t>
            </a: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Applications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High throughput amplicon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Bacterial genomes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Metagenomes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Transcriptomics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marL="0" indent="0">
              <a:buFont typeface="Arial" charset="0"/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8" name="Picture 7" descr="13107-1023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88" y="700245"/>
            <a:ext cx="2502681" cy="2372672"/>
          </a:xfrm>
          <a:prstGeom prst="rect">
            <a:avLst/>
          </a:prstGeom>
        </p:spPr>
      </p:pic>
      <p:pic>
        <p:nvPicPr>
          <p:cNvPr id="9" name="Picture 8" descr="13105-1023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94" y="3520786"/>
            <a:ext cx="3042518" cy="245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 bwMode="auto">
          <a:xfrm>
            <a:off x="467544" y="278092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7200" b="1" dirty="0" smtClean="0">
                <a:solidFill>
                  <a:srgbClr val="240EAA"/>
                </a:solidFill>
                <a:latin typeface="Calibri" charset="0"/>
                <a:ea typeface="ＭＳ Ｐゴシック" charset="-128"/>
                <a:cs typeface="+mj-cs"/>
              </a:rPr>
              <a:t>Illumina</a:t>
            </a:r>
            <a:endParaRPr kumimoji="0" lang="en-GB" sz="7200" b="1" i="0" u="none" strike="noStrike" kern="1200" cap="none" spc="0" normalizeH="0" baseline="0" noProof="0" dirty="0" smtClean="0">
              <a:ln>
                <a:noFill/>
              </a:ln>
              <a:solidFill>
                <a:srgbClr val="240EAA"/>
              </a:solidFill>
              <a:effectLst/>
              <a:uLnTx/>
              <a:uFillTx/>
              <a:latin typeface="Calibri" charset="0"/>
              <a:ea typeface="ＭＳ Ｐゴシック" charset="-128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52" y="1121283"/>
            <a:ext cx="7422775" cy="46585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Currently available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Illumina </a:t>
            </a:r>
            <a:r>
              <a:rPr lang="en-GB" dirty="0" err="1" smtClean="0">
                <a:solidFill>
                  <a:srgbClr val="000080"/>
                </a:solidFill>
                <a:cs typeface="Gill Sans" charset="0"/>
              </a:rPr>
              <a:t>MiSeq</a:t>
            </a: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Bench-top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Up to 15Gb output in 2 days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Up to 300b reads</a:t>
            </a: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Illumina </a:t>
            </a:r>
            <a:r>
              <a:rPr lang="en-GB" dirty="0" err="1" smtClean="0">
                <a:solidFill>
                  <a:srgbClr val="000080"/>
                </a:solidFill>
                <a:cs typeface="Gill Sans" charset="0"/>
              </a:rPr>
              <a:t>NextSeq</a:t>
            </a: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Bench-top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Up to 120Gb in 30 hours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Up to 150b reads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Illumina </a:t>
            </a:r>
            <a:r>
              <a:rPr lang="en-GB" dirty="0" err="1" smtClean="0">
                <a:solidFill>
                  <a:srgbClr val="000080"/>
                </a:solidFill>
                <a:cs typeface="Gill Sans" charset="0"/>
              </a:rPr>
              <a:t>HiSeq</a:t>
            </a: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Very high throughput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2500, 3000, 4000 and X models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Up to 1.8Tb in 3.5 days</a:t>
            </a:r>
          </a:p>
          <a:p>
            <a:pPr lvl="2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Up to 250b reads (2500 only)</a:t>
            </a: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marL="0" indent="0">
              <a:buFont typeface="Arial" charset="0"/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8" name="Picture 7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64" y="710331"/>
            <a:ext cx="1945217" cy="2128728"/>
          </a:xfrm>
          <a:prstGeom prst="rect">
            <a:avLst/>
          </a:prstGeom>
        </p:spPr>
      </p:pic>
      <p:pic>
        <p:nvPicPr>
          <p:cNvPr id="9" name="Picture 8" descr="nextseq-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33" y="2720525"/>
            <a:ext cx="2323932" cy="1591734"/>
          </a:xfrm>
          <a:prstGeom prst="rect">
            <a:avLst/>
          </a:prstGeom>
        </p:spPr>
      </p:pic>
      <p:pic>
        <p:nvPicPr>
          <p:cNvPr id="10" name="Picture 9" descr="hiseq-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91" y="4289338"/>
            <a:ext cx="2361323" cy="1826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46079" y="820722"/>
            <a:ext cx="8651841" cy="20698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rgbClr val="000080"/>
                </a:solidFill>
              </a:rPr>
              <a:t>Sequencing-by-synthesis, with reversible dye terminators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rgbClr val="000080"/>
                </a:solidFill>
              </a:rPr>
              <a:t>Detects the release of fluorescence of nucleotide incorporation from clusters of identical fragments bound to a glass </a:t>
            </a:r>
            <a:r>
              <a:rPr lang="en-GB" sz="1900" dirty="0" err="1" smtClean="0">
                <a:solidFill>
                  <a:srgbClr val="000080"/>
                </a:solidFill>
              </a:rPr>
              <a:t>flowcell</a:t>
            </a:r>
            <a:endParaRPr lang="en-GB" sz="1900" dirty="0" smtClean="0">
              <a:solidFill>
                <a:srgbClr val="00008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rgbClr val="000080"/>
                </a:solidFill>
              </a:rPr>
              <a:t>At the end of a ‘cycle’ excess terminators and the ‘blocker’ which prevents incorporation of more than one nucleotide are washed away</a:t>
            </a:r>
            <a:endParaRPr lang="en-GB" sz="1900" dirty="0">
              <a:solidFill>
                <a:srgbClr val="00008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791"/>
            <a:ext cx="9144000" cy="3031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1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3568" y="1099718"/>
            <a:ext cx="7422775" cy="46585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Advantages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 machine for all budgets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Very accurate sequencing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Single cycle reads all nucleotides</a:t>
            </a:r>
          </a:p>
          <a:p>
            <a:pPr marL="0" indent="0"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Limitations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Read length shorter than others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Applications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Amplicon resequencing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Targeted sequencing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Bacterial genomes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Metagenomics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Transcriptomics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Large genomes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marL="0" indent="0">
              <a:buFont typeface="Arial" charset="0"/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7" name="Picture 6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80" y="688766"/>
            <a:ext cx="1945217" cy="2128728"/>
          </a:xfrm>
          <a:prstGeom prst="rect">
            <a:avLst/>
          </a:prstGeom>
        </p:spPr>
      </p:pic>
      <p:pic>
        <p:nvPicPr>
          <p:cNvPr id="8" name="Picture 7" descr="nextseq-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49" y="2698960"/>
            <a:ext cx="2323932" cy="1591734"/>
          </a:xfrm>
          <a:prstGeom prst="rect">
            <a:avLst/>
          </a:prstGeom>
        </p:spPr>
      </p:pic>
      <p:pic>
        <p:nvPicPr>
          <p:cNvPr id="9" name="Picture 8" descr="hiseq-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84" y="4362679"/>
            <a:ext cx="2361323" cy="1826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4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Technology Platforms - Illumina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1" y="1388320"/>
            <a:ext cx="4270624" cy="240463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65500" y="3888997"/>
            <a:ext cx="3145694" cy="1015663"/>
            <a:chOff x="195211" y="3884281"/>
            <a:chExt cx="3051029" cy="777731"/>
          </a:xfrm>
        </p:grpSpPr>
        <p:sp>
          <p:nvSpPr>
            <p:cNvPr id="5" name="TextBox 4"/>
            <p:cNvSpPr txBox="1"/>
            <p:nvPr/>
          </p:nvSpPr>
          <p:spPr>
            <a:xfrm>
              <a:off x="1374032" y="3884281"/>
              <a:ext cx="1872208" cy="777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smtClean="0">
                  <a:latin typeface="+mj-lt"/>
                </a:rPr>
                <a:t>HiSeq2000 </a:t>
              </a:r>
              <a:r>
                <a:rPr lang="en-GB" sz="2000" b="1" dirty="0" smtClean="0">
                  <a:solidFill>
                    <a:srgbClr val="FF0000"/>
                  </a:solidFill>
                  <a:latin typeface="+mj-lt"/>
                </a:rPr>
                <a:t>x 1</a:t>
              </a:r>
            </a:p>
            <a:p>
              <a:pPr algn="ctr"/>
              <a:r>
                <a:rPr lang="en-GB" sz="2000" b="1" dirty="0" smtClean="0">
                  <a:latin typeface="+mj-lt"/>
                </a:rPr>
                <a:t>HiSeq2500</a:t>
              </a:r>
              <a:r>
                <a:rPr lang="en-GB" sz="2000" b="1" dirty="0" smtClean="0">
                  <a:solidFill>
                    <a:srgbClr val="FF0000"/>
                  </a:solidFill>
                  <a:latin typeface="+mj-lt"/>
                </a:rPr>
                <a:t> x 4</a:t>
              </a:r>
            </a:p>
            <a:p>
              <a:pPr algn="ctr"/>
              <a:r>
                <a:rPr lang="en-GB" sz="2000" b="1" dirty="0" smtClean="0">
                  <a:latin typeface="+mj-lt"/>
                </a:rPr>
                <a:t>HiSeq4000 </a:t>
              </a:r>
              <a:r>
                <a:rPr lang="en-GB" sz="2000" b="1" dirty="0" smtClean="0">
                  <a:solidFill>
                    <a:srgbClr val="FF0000"/>
                  </a:solidFill>
                  <a:latin typeface="+mj-lt"/>
                </a:rPr>
                <a:t>x 2</a:t>
              </a:r>
              <a:r>
                <a:rPr lang="en-GB" sz="2000" b="1" dirty="0" smtClean="0">
                  <a:latin typeface="+mj-lt"/>
                </a:rPr>
                <a:t> </a:t>
              </a:r>
            </a:p>
          </p:txBody>
        </p:sp>
        <p:pic>
          <p:nvPicPr>
            <p:cNvPr id="6" name="Picture 4" descr="U:\My Documents\Presentations\Posters\Images_for_sequencing_platforms\Illumina_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11" y="3884281"/>
              <a:ext cx="1085850" cy="27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C:\Users\mclayk\AppData\Local\Temp\phot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611" y="3645024"/>
            <a:ext cx="2321663" cy="174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894273" y="5546871"/>
            <a:ext cx="2341200" cy="400110"/>
            <a:chOff x="3275856" y="3861048"/>
            <a:chExt cx="2341200" cy="400110"/>
          </a:xfrm>
        </p:grpSpPr>
        <p:sp>
          <p:nvSpPr>
            <p:cNvPr id="10" name="TextBox 9"/>
            <p:cNvSpPr txBox="1"/>
            <p:nvPr/>
          </p:nvSpPr>
          <p:spPr>
            <a:xfrm>
              <a:off x="4357424" y="3861048"/>
              <a:ext cx="1259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 smtClean="0">
                  <a:latin typeface="+mj-lt"/>
                </a:rPr>
                <a:t>MiSeq </a:t>
              </a:r>
              <a:r>
                <a:rPr lang="en-GB" sz="2000" b="1" dirty="0" smtClean="0">
                  <a:solidFill>
                    <a:srgbClr val="FF0000"/>
                  </a:solidFill>
                  <a:latin typeface="+mj-lt"/>
                </a:rPr>
                <a:t>x </a:t>
              </a:r>
              <a:r>
                <a:rPr lang="en-GB" sz="2000" b="1" dirty="0">
                  <a:solidFill>
                    <a:srgbClr val="FF0000"/>
                  </a:solidFill>
                  <a:latin typeface="+mj-lt"/>
                </a:rPr>
                <a:t>3</a:t>
              </a:r>
              <a:r>
                <a:rPr lang="en-GB" sz="1200" b="1" dirty="0" smtClean="0">
                  <a:latin typeface="+mj-lt"/>
                </a:rPr>
                <a:t> </a:t>
              </a:r>
            </a:p>
          </p:txBody>
        </p:sp>
        <p:pic>
          <p:nvPicPr>
            <p:cNvPr id="11" name="Picture 4" descr="U:\My Documents\Presentations\Posters\Images_for_sequencing_platforms\Illumina_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882477"/>
              <a:ext cx="1085850" cy="27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21" y="1057275"/>
            <a:ext cx="2895600" cy="15811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Illumina Platforms at EI</a:t>
            </a:r>
            <a:endParaRPr lang="en-US" sz="3600" b="1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67693" y="896675"/>
            <a:ext cx="8352928" cy="1143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11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24744"/>
            <a:ext cx="3328987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 l="21381" t="44601" r="48334" b="21069"/>
          <a:stretch>
            <a:fillRect/>
          </a:stretch>
        </p:blipFill>
        <p:spPr bwMode="auto">
          <a:xfrm>
            <a:off x="5148064" y="1099343"/>
            <a:ext cx="2951162" cy="484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cBot</a:t>
            </a:r>
            <a:r>
              <a:rPr lang="en-US" sz="3600" b="1" dirty="0" smtClean="0"/>
              <a:t> Clustering 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7818043" y="1512369"/>
            <a:ext cx="8352928" cy="4311352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-1"/>
            <a:ext cx="9144000" cy="64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Timeline</a:t>
            </a:r>
            <a:endParaRPr lang="en-US" sz="3600" b="1" dirty="0"/>
          </a:p>
        </p:txBody>
      </p:sp>
      <p:sp>
        <p:nvSpPr>
          <p:cNvPr id="14" name="Rectangle 13"/>
          <p:cNvSpPr/>
          <p:nvPr/>
        </p:nvSpPr>
        <p:spPr>
          <a:xfrm>
            <a:off x="5357818" y="5929330"/>
            <a:ext cx="2500330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1520280"/>
            <a:ext cx="8352928" cy="4311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dirty="0" smtClean="0">
                <a:solidFill>
                  <a:schemeClr val="tx2"/>
                </a:solidFill>
                <a:latin typeface="+mn-lt"/>
              </a:rPr>
              <a:t>Between 1975-1977 </a:t>
            </a:r>
            <a:r>
              <a:rPr lang="en-GB" sz="2400" b="0" dirty="0">
                <a:solidFill>
                  <a:schemeClr val="tx2"/>
                </a:solidFill>
                <a:latin typeface="+mn-lt"/>
              </a:rPr>
              <a:t>three methods of DNA </a:t>
            </a:r>
            <a:r>
              <a:rPr lang="en-GB" sz="2400" b="0" dirty="0" smtClean="0">
                <a:solidFill>
                  <a:schemeClr val="tx2"/>
                </a:solidFill>
                <a:latin typeface="+mn-lt"/>
              </a:rPr>
              <a:t>sequencing </a:t>
            </a:r>
            <a:r>
              <a:rPr lang="en-GB" sz="2400" b="0" dirty="0">
                <a:solidFill>
                  <a:schemeClr val="tx2"/>
                </a:solidFill>
                <a:latin typeface="+mn-lt"/>
              </a:rPr>
              <a:t>were published </a:t>
            </a:r>
          </a:p>
          <a:p>
            <a:endParaRPr lang="en-GB" sz="2400" b="0" dirty="0">
              <a:solidFill>
                <a:schemeClr val="tx2"/>
              </a:solidFill>
              <a:latin typeface="+mn-lt"/>
            </a:endParaRPr>
          </a:p>
          <a:p>
            <a:r>
              <a:rPr lang="en-GB" sz="2400" b="0" dirty="0" smtClean="0">
                <a:solidFill>
                  <a:schemeClr val="tx2"/>
                </a:solidFill>
                <a:latin typeface="+mn-lt"/>
              </a:rPr>
              <a:t>Sanger - Coulson Plus-Minus </a:t>
            </a:r>
            <a:r>
              <a:rPr lang="en-GB" sz="2400" b="0" dirty="0">
                <a:solidFill>
                  <a:schemeClr val="tx2"/>
                </a:solidFill>
                <a:latin typeface="+mn-lt"/>
              </a:rPr>
              <a:t>method</a:t>
            </a:r>
          </a:p>
          <a:p>
            <a:pPr marL="0" indent="0">
              <a:buNone/>
            </a:pPr>
            <a:endParaRPr lang="en-GB" sz="2400" b="0" dirty="0">
              <a:solidFill>
                <a:schemeClr val="tx2"/>
              </a:solidFill>
              <a:latin typeface="+mn-lt"/>
            </a:endParaRPr>
          </a:p>
          <a:p>
            <a:r>
              <a:rPr lang="en-GB" sz="2400" b="0" dirty="0" err="1" smtClean="0">
                <a:solidFill>
                  <a:schemeClr val="tx2"/>
                </a:solidFill>
                <a:latin typeface="+mn-lt"/>
              </a:rPr>
              <a:t>Maxam</a:t>
            </a:r>
            <a:r>
              <a:rPr lang="en-GB" sz="2400" b="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GB" sz="2400" b="0" dirty="0">
                <a:solidFill>
                  <a:schemeClr val="tx2"/>
                </a:solidFill>
                <a:latin typeface="+mn-lt"/>
              </a:rPr>
              <a:t>-</a:t>
            </a:r>
            <a:r>
              <a:rPr lang="en-GB" sz="2400" b="0" dirty="0" smtClean="0">
                <a:solidFill>
                  <a:schemeClr val="tx2"/>
                </a:solidFill>
                <a:latin typeface="+mn-lt"/>
              </a:rPr>
              <a:t> Gilbert method</a:t>
            </a:r>
            <a:endParaRPr lang="en-GB" sz="2400" b="0" dirty="0">
              <a:solidFill>
                <a:schemeClr val="tx2"/>
              </a:solidFill>
              <a:latin typeface="+mn-lt"/>
            </a:endParaRPr>
          </a:p>
          <a:p>
            <a:pPr marL="0" indent="0">
              <a:buNone/>
            </a:pPr>
            <a:endParaRPr lang="en-GB" sz="2400" b="0" dirty="0">
              <a:solidFill>
                <a:schemeClr val="tx2"/>
              </a:solidFill>
              <a:latin typeface="+mn-lt"/>
            </a:endParaRPr>
          </a:p>
          <a:p>
            <a:r>
              <a:rPr lang="en-GB" sz="2400" b="0" dirty="0">
                <a:solidFill>
                  <a:schemeClr val="tx2"/>
                </a:solidFill>
                <a:latin typeface="+mn-lt"/>
              </a:rPr>
              <a:t>Fred Sanger’s chain termination method</a:t>
            </a:r>
          </a:p>
          <a:p>
            <a:endParaRPr lang="en-GB" sz="2400" b="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01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6386" y="116632"/>
            <a:ext cx="1421678" cy="418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16200000"/>
            </a:camera>
            <a:lightRig rig="threePt" dir="t"/>
          </a:scene3d>
        </p:spPr>
      </p:pic>
      <p:cxnSp>
        <p:nvCxnSpPr>
          <p:cNvPr id="21" name="Straight Connector 20"/>
          <p:cNvCxnSpPr/>
          <p:nvPr/>
        </p:nvCxnSpPr>
        <p:spPr>
          <a:xfrm rot="5400000">
            <a:off x="2194719" y="2211264"/>
            <a:ext cx="86518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50825" y="3358232"/>
            <a:ext cx="8208963" cy="50323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grpSp>
        <p:nvGrpSpPr>
          <p:cNvPr id="2" name="Group 299"/>
          <p:cNvGrpSpPr>
            <a:grpSpLocks/>
          </p:cNvGrpSpPr>
          <p:nvPr/>
        </p:nvGrpSpPr>
        <p:grpSpPr bwMode="auto">
          <a:xfrm>
            <a:off x="900113" y="3501107"/>
            <a:ext cx="792162" cy="215900"/>
            <a:chOff x="899592" y="3284984"/>
            <a:chExt cx="792088" cy="216024"/>
          </a:xfrm>
        </p:grpSpPr>
        <p:sp>
          <p:nvSpPr>
            <p:cNvPr id="36" name="Rounded Rectangle 35"/>
            <p:cNvSpPr/>
            <p:nvPr/>
          </p:nvSpPr>
          <p:spPr>
            <a:xfrm>
              <a:off x="899592" y="3284984"/>
              <a:ext cx="792088" cy="21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aseline="-25000" dirty="0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1012293" y="3284984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23402" y="3284984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1042454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078962" y="3289750"/>
              <a:ext cx="3175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1112297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1145631" y="3289750"/>
              <a:ext cx="3175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1178966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1213888" y="3289750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1247222" y="3286573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1275794" y="3296103"/>
              <a:ext cx="0" cy="23826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1304366" y="329133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1340876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1374210" y="3294514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1409131" y="3294514"/>
              <a:ext cx="7937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451990" y="3294514"/>
              <a:ext cx="3175" cy="20650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493262" y="3291338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523421" y="3294514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1564692" y="3294514"/>
              <a:ext cx="1588" cy="30180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598027" y="3296103"/>
              <a:ext cx="0" cy="27002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986896" y="3292927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1039279" y="3288161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6576" y="3297691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950387" y="3288161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1069438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1105948" y="3292927"/>
              <a:ext cx="3175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1139282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1172616" y="3292927"/>
              <a:ext cx="3175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1205950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1240872" y="3292927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1274207" y="3291338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1302779" y="3300868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1331352" y="329610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1367860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1401195" y="3297691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1436117" y="3297691"/>
              <a:ext cx="7936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478975" y="3297691"/>
              <a:ext cx="3175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520246" y="3296103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1550406" y="3297691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1591677" y="3297691"/>
              <a:ext cx="1587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1625011" y="3300868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1644059" y="3302457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666282" y="3305634"/>
              <a:ext cx="0" cy="30179"/>
            </a:xfrm>
            <a:custGeom>
              <a:avLst/>
              <a:gdLst>
                <a:gd name="connsiteX0" fmla="*/ 0 w 0"/>
                <a:gd name="connsiteY0" fmla="*/ 0 h 30957"/>
                <a:gd name="connsiteX1" fmla="*/ 0 w 0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7">
                  <a:moveTo>
                    <a:pt x="0" y="0"/>
                  </a:moveTo>
                  <a:lnTo>
                    <a:pt x="0" y="30957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14" name="Freeform 213"/>
            <p:cNvSpPr/>
            <p:nvPr/>
          </p:nvSpPr>
          <p:spPr>
            <a:xfrm>
              <a:off x="1026580" y="346129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15" name="Freeform 214"/>
            <p:cNvSpPr/>
            <p:nvPr/>
          </p:nvSpPr>
          <p:spPr>
            <a:xfrm>
              <a:off x="1078962" y="3456532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966261" y="3466063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990071" y="3456532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18" name="Freeform 217"/>
            <p:cNvSpPr/>
            <p:nvPr/>
          </p:nvSpPr>
          <p:spPr>
            <a:xfrm>
              <a:off x="1109122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19" name="Freeform 218"/>
            <p:cNvSpPr/>
            <p:nvPr/>
          </p:nvSpPr>
          <p:spPr>
            <a:xfrm>
              <a:off x="1145631" y="3461298"/>
              <a:ext cx="4763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0" name="Freeform 219"/>
            <p:cNvSpPr/>
            <p:nvPr/>
          </p:nvSpPr>
          <p:spPr>
            <a:xfrm>
              <a:off x="1178966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1" name="Freeform 220"/>
            <p:cNvSpPr/>
            <p:nvPr/>
          </p:nvSpPr>
          <p:spPr>
            <a:xfrm>
              <a:off x="1212300" y="3461298"/>
              <a:ext cx="4763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1245635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1280556" y="3461298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4" name="Freeform 223"/>
            <p:cNvSpPr/>
            <p:nvPr/>
          </p:nvSpPr>
          <p:spPr>
            <a:xfrm>
              <a:off x="1313890" y="3459709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5" name="Freeform 224"/>
            <p:cNvSpPr/>
            <p:nvPr/>
          </p:nvSpPr>
          <p:spPr>
            <a:xfrm>
              <a:off x="1342463" y="3469240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6" name="Freeform 225"/>
            <p:cNvSpPr/>
            <p:nvPr/>
          </p:nvSpPr>
          <p:spPr>
            <a:xfrm>
              <a:off x="1371035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7" name="Freeform 226"/>
            <p:cNvSpPr/>
            <p:nvPr/>
          </p:nvSpPr>
          <p:spPr>
            <a:xfrm>
              <a:off x="1407545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8" name="Freeform 227"/>
            <p:cNvSpPr/>
            <p:nvPr/>
          </p:nvSpPr>
          <p:spPr>
            <a:xfrm>
              <a:off x="1440878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1475800" y="3466063"/>
              <a:ext cx="9524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1518659" y="3466063"/>
              <a:ext cx="4762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1" name="Freeform 230"/>
            <p:cNvSpPr/>
            <p:nvPr/>
          </p:nvSpPr>
          <p:spPr>
            <a:xfrm>
              <a:off x="1559930" y="3464475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2" name="Freeform 231"/>
            <p:cNvSpPr/>
            <p:nvPr/>
          </p:nvSpPr>
          <p:spPr>
            <a:xfrm>
              <a:off x="1590089" y="3466063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3" name="Freeform 232"/>
            <p:cNvSpPr/>
            <p:nvPr/>
          </p:nvSpPr>
          <p:spPr>
            <a:xfrm>
              <a:off x="1631361" y="3466063"/>
              <a:ext cx="3175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4" name="Freeform 233"/>
            <p:cNvSpPr/>
            <p:nvPr/>
          </p:nvSpPr>
          <p:spPr>
            <a:xfrm>
              <a:off x="1664696" y="3469240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1053565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6" name="Freeform 235"/>
            <p:cNvSpPr/>
            <p:nvPr/>
          </p:nvSpPr>
          <p:spPr>
            <a:xfrm>
              <a:off x="1105948" y="3461298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993245" y="3470829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8" name="Freeform 237"/>
            <p:cNvSpPr/>
            <p:nvPr/>
          </p:nvSpPr>
          <p:spPr>
            <a:xfrm>
              <a:off x="1017056" y="3461298"/>
              <a:ext cx="0" cy="3335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39" name="Freeform 238"/>
            <p:cNvSpPr/>
            <p:nvPr/>
          </p:nvSpPr>
          <p:spPr>
            <a:xfrm>
              <a:off x="1136107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0" name="Freeform 239"/>
            <p:cNvSpPr/>
            <p:nvPr/>
          </p:nvSpPr>
          <p:spPr>
            <a:xfrm>
              <a:off x="1172616" y="3466063"/>
              <a:ext cx="4762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1" name="Freeform 240"/>
            <p:cNvSpPr/>
            <p:nvPr/>
          </p:nvSpPr>
          <p:spPr>
            <a:xfrm>
              <a:off x="1205950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2" name="Freeform 241"/>
            <p:cNvSpPr/>
            <p:nvPr/>
          </p:nvSpPr>
          <p:spPr>
            <a:xfrm>
              <a:off x="1239285" y="3466063"/>
              <a:ext cx="4762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3" name="Freeform 242"/>
            <p:cNvSpPr/>
            <p:nvPr/>
          </p:nvSpPr>
          <p:spPr>
            <a:xfrm>
              <a:off x="1272619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1307541" y="3466063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1340876" y="3462886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6" name="Freeform 245"/>
            <p:cNvSpPr/>
            <p:nvPr/>
          </p:nvSpPr>
          <p:spPr>
            <a:xfrm>
              <a:off x="1369448" y="3472417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7" name="Freeform 246"/>
            <p:cNvSpPr/>
            <p:nvPr/>
          </p:nvSpPr>
          <p:spPr>
            <a:xfrm>
              <a:off x="1398020" y="3467652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8" name="Freeform 247"/>
            <p:cNvSpPr/>
            <p:nvPr/>
          </p:nvSpPr>
          <p:spPr>
            <a:xfrm>
              <a:off x="1434529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49" name="Freeform 248"/>
            <p:cNvSpPr/>
            <p:nvPr/>
          </p:nvSpPr>
          <p:spPr>
            <a:xfrm>
              <a:off x="1467864" y="3470829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50" name="Freeform 249"/>
            <p:cNvSpPr/>
            <p:nvPr/>
          </p:nvSpPr>
          <p:spPr>
            <a:xfrm>
              <a:off x="1502786" y="3470829"/>
              <a:ext cx="9524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1545644" y="3470829"/>
              <a:ext cx="4763" cy="20649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52" name="Freeform 251"/>
            <p:cNvSpPr/>
            <p:nvPr/>
          </p:nvSpPr>
          <p:spPr>
            <a:xfrm>
              <a:off x="1586915" y="3467652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53" name="Freeform 252"/>
            <p:cNvSpPr/>
            <p:nvPr/>
          </p:nvSpPr>
          <p:spPr>
            <a:xfrm>
              <a:off x="1617075" y="3470829"/>
              <a:ext cx="4762" cy="23826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54" name="Freeform 253"/>
            <p:cNvSpPr/>
            <p:nvPr/>
          </p:nvSpPr>
          <p:spPr>
            <a:xfrm>
              <a:off x="1658346" y="3470829"/>
              <a:ext cx="3175" cy="30179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98" name="Freeform 297"/>
            <p:cNvSpPr/>
            <p:nvPr/>
          </p:nvSpPr>
          <p:spPr>
            <a:xfrm>
              <a:off x="937688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99" name="Freeform 298"/>
            <p:cNvSpPr/>
            <p:nvPr/>
          </p:nvSpPr>
          <p:spPr>
            <a:xfrm>
              <a:off x="917052" y="3462886"/>
              <a:ext cx="1588" cy="20650"/>
            </a:xfrm>
            <a:custGeom>
              <a:avLst/>
              <a:gdLst>
                <a:gd name="connsiteX0" fmla="*/ 2480 w 2480"/>
                <a:gd name="connsiteY0" fmla="*/ 0 h 21431"/>
                <a:gd name="connsiteX1" fmla="*/ 98 w 248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0" h="21431">
                  <a:moveTo>
                    <a:pt x="2480" y="0"/>
                  </a:moveTo>
                  <a:cubicBezTo>
                    <a:pt x="0" y="19838"/>
                    <a:pt x="98" y="12651"/>
                    <a:pt x="98" y="2143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3" name="Group 300"/>
          <p:cNvGrpSpPr>
            <a:grpSpLocks/>
          </p:cNvGrpSpPr>
          <p:nvPr/>
        </p:nvGrpSpPr>
        <p:grpSpPr bwMode="auto">
          <a:xfrm>
            <a:off x="1763713" y="3501107"/>
            <a:ext cx="792162" cy="215900"/>
            <a:chOff x="899592" y="3284984"/>
            <a:chExt cx="792088" cy="216024"/>
          </a:xfrm>
        </p:grpSpPr>
        <p:sp>
          <p:nvSpPr>
            <p:cNvPr id="302" name="Rounded Rectangle 301"/>
            <p:cNvSpPr/>
            <p:nvPr/>
          </p:nvSpPr>
          <p:spPr>
            <a:xfrm>
              <a:off x="899592" y="3284984"/>
              <a:ext cx="792088" cy="21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aseline="-25000" dirty="0"/>
            </a:p>
          </p:txBody>
        </p:sp>
        <p:sp>
          <p:nvSpPr>
            <p:cNvPr id="303" name="Freeform 302"/>
            <p:cNvSpPr/>
            <p:nvPr/>
          </p:nvSpPr>
          <p:spPr>
            <a:xfrm>
              <a:off x="1012293" y="3284984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04" name="Freeform 303"/>
            <p:cNvSpPr/>
            <p:nvPr/>
          </p:nvSpPr>
          <p:spPr>
            <a:xfrm>
              <a:off x="923402" y="3284984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05" name="Freeform 304"/>
            <p:cNvSpPr/>
            <p:nvPr/>
          </p:nvSpPr>
          <p:spPr>
            <a:xfrm>
              <a:off x="1042454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06" name="Freeform 305"/>
            <p:cNvSpPr/>
            <p:nvPr/>
          </p:nvSpPr>
          <p:spPr>
            <a:xfrm>
              <a:off x="1078962" y="3289750"/>
              <a:ext cx="3175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07" name="Freeform 306"/>
            <p:cNvSpPr/>
            <p:nvPr/>
          </p:nvSpPr>
          <p:spPr>
            <a:xfrm>
              <a:off x="1112297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08" name="Freeform 307"/>
            <p:cNvSpPr/>
            <p:nvPr/>
          </p:nvSpPr>
          <p:spPr>
            <a:xfrm>
              <a:off x="1145631" y="3289750"/>
              <a:ext cx="3175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09" name="Freeform 308"/>
            <p:cNvSpPr/>
            <p:nvPr/>
          </p:nvSpPr>
          <p:spPr>
            <a:xfrm>
              <a:off x="1178966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0" name="Freeform 309"/>
            <p:cNvSpPr/>
            <p:nvPr/>
          </p:nvSpPr>
          <p:spPr>
            <a:xfrm>
              <a:off x="1213888" y="3289750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1" name="Freeform 310"/>
            <p:cNvSpPr/>
            <p:nvPr/>
          </p:nvSpPr>
          <p:spPr>
            <a:xfrm>
              <a:off x="1247222" y="3286573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2" name="Freeform 311"/>
            <p:cNvSpPr/>
            <p:nvPr/>
          </p:nvSpPr>
          <p:spPr>
            <a:xfrm>
              <a:off x="1275794" y="3296103"/>
              <a:ext cx="0" cy="23826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3" name="Freeform 312"/>
            <p:cNvSpPr/>
            <p:nvPr/>
          </p:nvSpPr>
          <p:spPr>
            <a:xfrm>
              <a:off x="1304366" y="329133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1340876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1374210" y="3294514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1409131" y="3294514"/>
              <a:ext cx="7937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7" name="Freeform 316"/>
            <p:cNvSpPr/>
            <p:nvPr/>
          </p:nvSpPr>
          <p:spPr>
            <a:xfrm>
              <a:off x="1451990" y="3294514"/>
              <a:ext cx="3175" cy="20650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8" name="Freeform 317"/>
            <p:cNvSpPr/>
            <p:nvPr/>
          </p:nvSpPr>
          <p:spPr>
            <a:xfrm>
              <a:off x="1493262" y="3291338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19" name="Freeform 318"/>
            <p:cNvSpPr/>
            <p:nvPr/>
          </p:nvSpPr>
          <p:spPr>
            <a:xfrm>
              <a:off x="1523421" y="3294514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0" name="Freeform 319"/>
            <p:cNvSpPr/>
            <p:nvPr/>
          </p:nvSpPr>
          <p:spPr>
            <a:xfrm>
              <a:off x="1564692" y="3294514"/>
              <a:ext cx="1588" cy="30180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1" name="Freeform 320"/>
            <p:cNvSpPr/>
            <p:nvPr/>
          </p:nvSpPr>
          <p:spPr>
            <a:xfrm>
              <a:off x="1598027" y="3296103"/>
              <a:ext cx="0" cy="27002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2" name="Freeform 321"/>
            <p:cNvSpPr/>
            <p:nvPr/>
          </p:nvSpPr>
          <p:spPr>
            <a:xfrm>
              <a:off x="986896" y="3292927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3" name="Freeform 322"/>
            <p:cNvSpPr/>
            <p:nvPr/>
          </p:nvSpPr>
          <p:spPr>
            <a:xfrm>
              <a:off x="1039279" y="3288161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4" name="Freeform 323"/>
            <p:cNvSpPr/>
            <p:nvPr/>
          </p:nvSpPr>
          <p:spPr>
            <a:xfrm>
              <a:off x="926576" y="3297691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5" name="Freeform 324"/>
            <p:cNvSpPr/>
            <p:nvPr/>
          </p:nvSpPr>
          <p:spPr>
            <a:xfrm>
              <a:off x="950387" y="3288161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6" name="Freeform 325"/>
            <p:cNvSpPr/>
            <p:nvPr/>
          </p:nvSpPr>
          <p:spPr>
            <a:xfrm>
              <a:off x="1069438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7" name="Freeform 326"/>
            <p:cNvSpPr/>
            <p:nvPr/>
          </p:nvSpPr>
          <p:spPr>
            <a:xfrm>
              <a:off x="1105948" y="3292927"/>
              <a:ext cx="3175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8" name="Freeform 327"/>
            <p:cNvSpPr/>
            <p:nvPr/>
          </p:nvSpPr>
          <p:spPr>
            <a:xfrm>
              <a:off x="1139282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1172616" y="3292927"/>
              <a:ext cx="3175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0" name="Freeform 329"/>
            <p:cNvSpPr/>
            <p:nvPr/>
          </p:nvSpPr>
          <p:spPr>
            <a:xfrm>
              <a:off x="1205950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1" name="Freeform 330"/>
            <p:cNvSpPr/>
            <p:nvPr/>
          </p:nvSpPr>
          <p:spPr>
            <a:xfrm>
              <a:off x="1240872" y="3292927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2" name="Freeform 331"/>
            <p:cNvSpPr/>
            <p:nvPr/>
          </p:nvSpPr>
          <p:spPr>
            <a:xfrm>
              <a:off x="1274207" y="3291338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3" name="Freeform 332"/>
            <p:cNvSpPr/>
            <p:nvPr/>
          </p:nvSpPr>
          <p:spPr>
            <a:xfrm>
              <a:off x="1302779" y="3300868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4" name="Freeform 333"/>
            <p:cNvSpPr/>
            <p:nvPr/>
          </p:nvSpPr>
          <p:spPr>
            <a:xfrm>
              <a:off x="1331352" y="329610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5" name="Freeform 334"/>
            <p:cNvSpPr/>
            <p:nvPr/>
          </p:nvSpPr>
          <p:spPr>
            <a:xfrm>
              <a:off x="1367860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6" name="Freeform 335"/>
            <p:cNvSpPr/>
            <p:nvPr/>
          </p:nvSpPr>
          <p:spPr>
            <a:xfrm>
              <a:off x="1401195" y="3297691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7" name="Freeform 336"/>
            <p:cNvSpPr/>
            <p:nvPr/>
          </p:nvSpPr>
          <p:spPr>
            <a:xfrm>
              <a:off x="1436117" y="3297691"/>
              <a:ext cx="7936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8" name="Freeform 337"/>
            <p:cNvSpPr/>
            <p:nvPr/>
          </p:nvSpPr>
          <p:spPr>
            <a:xfrm>
              <a:off x="1478975" y="3297691"/>
              <a:ext cx="3175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9" name="Freeform 338"/>
            <p:cNvSpPr/>
            <p:nvPr/>
          </p:nvSpPr>
          <p:spPr>
            <a:xfrm>
              <a:off x="1520246" y="3296103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0" name="Freeform 339"/>
            <p:cNvSpPr/>
            <p:nvPr/>
          </p:nvSpPr>
          <p:spPr>
            <a:xfrm>
              <a:off x="1550406" y="3297691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1" name="Freeform 340"/>
            <p:cNvSpPr/>
            <p:nvPr/>
          </p:nvSpPr>
          <p:spPr>
            <a:xfrm>
              <a:off x="1591677" y="3297691"/>
              <a:ext cx="1587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2" name="Freeform 341"/>
            <p:cNvSpPr/>
            <p:nvPr/>
          </p:nvSpPr>
          <p:spPr>
            <a:xfrm>
              <a:off x="1625011" y="3300868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3" name="Freeform 342"/>
            <p:cNvSpPr/>
            <p:nvPr/>
          </p:nvSpPr>
          <p:spPr>
            <a:xfrm>
              <a:off x="1644059" y="3302457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4" name="Freeform 343"/>
            <p:cNvSpPr/>
            <p:nvPr/>
          </p:nvSpPr>
          <p:spPr>
            <a:xfrm>
              <a:off x="1666282" y="3305634"/>
              <a:ext cx="0" cy="30179"/>
            </a:xfrm>
            <a:custGeom>
              <a:avLst/>
              <a:gdLst>
                <a:gd name="connsiteX0" fmla="*/ 0 w 0"/>
                <a:gd name="connsiteY0" fmla="*/ 0 h 30957"/>
                <a:gd name="connsiteX1" fmla="*/ 0 w 0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7">
                  <a:moveTo>
                    <a:pt x="0" y="0"/>
                  </a:moveTo>
                  <a:lnTo>
                    <a:pt x="0" y="30957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5" name="Freeform 344"/>
            <p:cNvSpPr/>
            <p:nvPr/>
          </p:nvSpPr>
          <p:spPr>
            <a:xfrm>
              <a:off x="1026580" y="346129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6" name="Freeform 345"/>
            <p:cNvSpPr/>
            <p:nvPr/>
          </p:nvSpPr>
          <p:spPr>
            <a:xfrm>
              <a:off x="1078962" y="3456532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7" name="Freeform 346"/>
            <p:cNvSpPr/>
            <p:nvPr/>
          </p:nvSpPr>
          <p:spPr>
            <a:xfrm>
              <a:off x="966261" y="3466063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8" name="Freeform 347"/>
            <p:cNvSpPr/>
            <p:nvPr/>
          </p:nvSpPr>
          <p:spPr>
            <a:xfrm>
              <a:off x="990071" y="3456532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49" name="Freeform 348"/>
            <p:cNvSpPr/>
            <p:nvPr/>
          </p:nvSpPr>
          <p:spPr>
            <a:xfrm>
              <a:off x="1109122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0" name="Freeform 349"/>
            <p:cNvSpPr/>
            <p:nvPr/>
          </p:nvSpPr>
          <p:spPr>
            <a:xfrm>
              <a:off x="1145631" y="3461298"/>
              <a:ext cx="4763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1" name="Freeform 350"/>
            <p:cNvSpPr/>
            <p:nvPr/>
          </p:nvSpPr>
          <p:spPr>
            <a:xfrm>
              <a:off x="1178966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2" name="Freeform 351"/>
            <p:cNvSpPr/>
            <p:nvPr/>
          </p:nvSpPr>
          <p:spPr>
            <a:xfrm>
              <a:off x="1212300" y="3461298"/>
              <a:ext cx="4763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3" name="Freeform 352"/>
            <p:cNvSpPr/>
            <p:nvPr/>
          </p:nvSpPr>
          <p:spPr>
            <a:xfrm>
              <a:off x="1245635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4" name="Freeform 353"/>
            <p:cNvSpPr/>
            <p:nvPr/>
          </p:nvSpPr>
          <p:spPr>
            <a:xfrm>
              <a:off x="1280556" y="3461298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5" name="Freeform 354"/>
            <p:cNvSpPr/>
            <p:nvPr/>
          </p:nvSpPr>
          <p:spPr>
            <a:xfrm>
              <a:off x="1313890" y="3459709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6" name="Freeform 355"/>
            <p:cNvSpPr/>
            <p:nvPr/>
          </p:nvSpPr>
          <p:spPr>
            <a:xfrm>
              <a:off x="1342463" y="3469240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7" name="Freeform 356"/>
            <p:cNvSpPr/>
            <p:nvPr/>
          </p:nvSpPr>
          <p:spPr>
            <a:xfrm>
              <a:off x="1371035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8" name="Freeform 357"/>
            <p:cNvSpPr/>
            <p:nvPr/>
          </p:nvSpPr>
          <p:spPr>
            <a:xfrm>
              <a:off x="1407545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59" name="Freeform 358"/>
            <p:cNvSpPr/>
            <p:nvPr/>
          </p:nvSpPr>
          <p:spPr>
            <a:xfrm>
              <a:off x="1440878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0" name="Freeform 359"/>
            <p:cNvSpPr/>
            <p:nvPr/>
          </p:nvSpPr>
          <p:spPr>
            <a:xfrm>
              <a:off x="1475800" y="3466063"/>
              <a:ext cx="9524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1" name="Freeform 360"/>
            <p:cNvSpPr/>
            <p:nvPr/>
          </p:nvSpPr>
          <p:spPr>
            <a:xfrm>
              <a:off x="1518659" y="3466063"/>
              <a:ext cx="4762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2" name="Freeform 361"/>
            <p:cNvSpPr/>
            <p:nvPr/>
          </p:nvSpPr>
          <p:spPr>
            <a:xfrm>
              <a:off x="1559930" y="3464475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3" name="Freeform 362"/>
            <p:cNvSpPr/>
            <p:nvPr/>
          </p:nvSpPr>
          <p:spPr>
            <a:xfrm>
              <a:off x="1590089" y="3466063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4" name="Freeform 363"/>
            <p:cNvSpPr/>
            <p:nvPr/>
          </p:nvSpPr>
          <p:spPr>
            <a:xfrm>
              <a:off x="1631361" y="3466063"/>
              <a:ext cx="3175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5" name="Freeform 364"/>
            <p:cNvSpPr/>
            <p:nvPr/>
          </p:nvSpPr>
          <p:spPr>
            <a:xfrm>
              <a:off x="1664696" y="3469240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6" name="Freeform 365"/>
            <p:cNvSpPr/>
            <p:nvPr/>
          </p:nvSpPr>
          <p:spPr>
            <a:xfrm>
              <a:off x="1053565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7" name="Freeform 366"/>
            <p:cNvSpPr/>
            <p:nvPr/>
          </p:nvSpPr>
          <p:spPr>
            <a:xfrm>
              <a:off x="1105948" y="3461298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8" name="Freeform 367"/>
            <p:cNvSpPr/>
            <p:nvPr/>
          </p:nvSpPr>
          <p:spPr>
            <a:xfrm>
              <a:off x="993245" y="3470829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9" name="Freeform 368"/>
            <p:cNvSpPr/>
            <p:nvPr/>
          </p:nvSpPr>
          <p:spPr>
            <a:xfrm>
              <a:off x="1017056" y="3461298"/>
              <a:ext cx="0" cy="3335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0" name="Freeform 369"/>
            <p:cNvSpPr/>
            <p:nvPr/>
          </p:nvSpPr>
          <p:spPr>
            <a:xfrm>
              <a:off x="1136107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1" name="Freeform 370"/>
            <p:cNvSpPr/>
            <p:nvPr/>
          </p:nvSpPr>
          <p:spPr>
            <a:xfrm>
              <a:off x="1172616" y="3466063"/>
              <a:ext cx="4762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2" name="Freeform 371"/>
            <p:cNvSpPr/>
            <p:nvPr/>
          </p:nvSpPr>
          <p:spPr>
            <a:xfrm>
              <a:off x="1205950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3" name="Freeform 372"/>
            <p:cNvSpPr/>
            <p:nvPr/>
          </p:nvSpPr>
          <p:spPr>
            <a:xfrm>
              <a:off x="1239285" y="3466063"/>
              <a:ext cx="4762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4" name="Freeform 373"/>
            <p:cNvSpPr/>
            <p:nvPr/>
          </p:nvSpPr>
          <p:spPr>
            <a:xfrm>
              <a:off x="1272619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5" name="Freeform 374"/>
            <p:cNvSpPr/>
            <p:nvPr/>
          </p:nvSpPr>
          <p:spPr>
            <a:xfrm>
              <a:off x="1307541" y="3466063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6" name="Freeform 375"/>
            <p:cNvSpPr/>
            <p:nvPr/>
          </p:nvSpPr>
          <p:spPr>
            <a:xfrm>
              <a:off x="1340876" y="3462886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7" name="Freeform 376"/>
            <p:cNvSpPr/>
            <p:nvPr/>
          </p:nvSpPr>
          <p:spPr>
            <a:xfrm>
              <a:off x="1369448" y="3472417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8" name="Freeform 377"/>
            <p:cNvSpPr/>
            <p:nvPr/>
          </p:nvSpPr>
          <p:spPr>
            <a:xfrm>
              <a:off x="1398020" y="3467652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79" name="Freeform 378"/>
            <p:cNvSpPr/>
            <p:nvPr/>
          </p:nvSpPr>
          <p:spPr>
            <a:xfrm>
              <a:off x="1434529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80" name="Freeform 379"/>
            <p:cNvSpPr/>
            <p:nvPr/>
          </p:nvSpPr>
          <p:spPr>
            <a:xfrm>
              <a:off x="1467864" y="3470829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81" name="Freeform 380"/>
            <p:cNvSpPr/>
            <p:nvPr/>
          </p:nvSpPr>
          <p:spPr>
            <a:xfrm>
              <a:off x="1502786" y="3470829"/>
              <a:ext cx="9524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82" name="Freeform 381"/>
            <p:cNvSpPr/>
            <p:nvPr/>
          </p:nvSpPr>
          <p:spPr>
            <a:xfrm>
              <a:off x="1545644" y="3470829"/>
              <a:ext cx="4763" cy="20649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83" name="Freeform 382"/>
            <p:cNvSpPr/>
            <p:nvPr/>
          </p:nvSpPr>
          <p:spPr>
            <a:xfrm>
              <a:off x="1586915" y="3467652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84" name="Freeform 383"/>
            <p:cNvSpPr/>
            <p:nvPr/>
          </p:nvSpPr>
          <p:spPr>
            <a:xfrm>
              <a:off x="1617075" y="3470829"/>
              <a:ext cx="4762" cy="23826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85" name="Freeform 384"/>
            <p:cNvSpPr/>
            <p:nvPr/>
          </p:nvSpPr>
          <p:spPr>
            <a:xfrm>
              <a:off x="1658346" y="3470829"/>
              <a:ext cx="3175" cy="30179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86" name="Freeform 385"/>
            <p:cNvSpPr/>
            <p:nvPr/>
          </p:nvSpPr>
          <p:spPr>
            <a:xfrm>
              <a:off x="937688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87" name="Freeform 386"/>
            <p:cNvSpPr/>
            <p:nvPr/>
          </p:nvSpPr>
          <p:spPr>
            <a:xfrm>
              <a:off x="917052" y="3462886"/>
              <a:ext cx="1588" cy="20650"/>
            </a:xfrm>
            <a:custGeom>
              <a:avLst/>
              <a:gdLst>
                <a:gd name="connsiteX0" fmla="*/ 2480 w 2480"/>
                <a:gd name="connsiteY0" fmla="*/ 0 h 21431"/>
                <a:gd name="connsiteX1" fmla="*/ 98 w 248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0" h="21431">
                  <a:moveTo>
                    <a:pt x="2480" y="0"/>
                  </a:moveTo>
                  <a:cubicBezTo>
                    <a:pt x="0" y="19838"/>
                    <a:pt x="98" y="12651"/>
                    <a:pt x="98" y="2143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4" name="Group 387"/>
          <p:cNvGrpSpPr>
            <a:grpSpLocks/>
          </p:cNvGrpSpPr>
          <p:nvPr/>
        </p:nvGrpSpPr>
        <p:grpSpPr bwMode="auto">
          <a:xfrm>
            <a:off x="2627313" y="3501107"/>
            <a:ext cx="792162" cy="215900"/>
            <a:chOff x="899592" y="3284984"/>
            <a:chExt cx="792088" cy="216024"/>
          </a:xfrm>
        </p:grpSpPr>
        <p:sp>
          <p:nvSpPr>
            <p:cNvPr id="389" name="Rounded Rectangle 388"/>
            <p:cNvSpPr/>
            <p:nvPr/>
          </p:nvSpPr>
          <p:spPr>
            <a:xfrm>
              <a:off x="899592" y="3284984"/>
              <a:ext cx="792088" cy="21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aseline="-25000" dirty="0"/>
            </a:p>
          </p:txBody>
        </p:sp>
        <p:sp>
          <p:nvSpPr>
            <p:cNvPr id="390" name="Freeform 389"/>
            <p:cNvSpPr/>
            <p:nvPr/>
          </p:nvSpPr>
          <p:spPr>
            <a:xfrm>
              <a:off x="1012293" y="3284984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91" name="Freeform 390"/>
            <p:cNvSpPr/>
            <p:nvPr/>
          </p:nvSpPr>
          <p:spPr>
            <a:xfrm>
              <a:off x="923402" y="3284984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92" name="Freeform 391"/>
            <p:cNvSpPr/>
            <p:nvPr/>
          </p:nvSpPr>
          <p:spPr>
            <a:xfrm>
              <a:off x="1042454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93" name="Freeform 392"/>
            <p:cNvSpPr/>
            <p:nvPr/>
          </p:nvSpPr>
          <p:spPr>
            <a:xfrm>
              <a:off x="1078962" y="3289750"/>
              <a:ext cx="3175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94" name="Freeform 393"/>
            <p:cNvSpPr/>
            <p:nvPr/>
          </p:nvSpPr>
          <p:spPr>
            <a:xfrm>
              <a:off x="1112297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95" name="Freeform 394"/>
            <p:cNvSpPr/>
            <p:nvPr/>
          </p:nvSpPr>
          <p:spPr>
            <a:xfrm>
              <a:off x="1145631" y="3289750"/>
              <a:ext cx="3175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96" name="Freeform 395"/>
            <p:cNvSpPr/>
            <p:nvPr/>
          </p:nvSpPr>
          <p:spPr>
            <a:xfrm>
              <a:off x="1178966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97" name="Freeform 396"/>
            <p:cNvSpPr/>
            <p:nvPr/>
          </p:nvSpPr>
          <p:spPr>
            <a:xfrm>
              <a:off x="1213888" y="3289750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98" name="Freeform 397"/>
            <p:cNvSpPr/>
            <p:nvPr/>
          </p:nvSpPr>
          <p:spPr>
            <a:xfrm>
              <a:off x="1247222" y="3286573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275794" y="3296103"/>
              <a:ext cx="0" cy="23826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0" name="Freeform 399"/>
            <p:cNvSpPr/>
            <p:nvPr/>
          </p:nvSpPr>
          <p:spPr>
            <a:xfrm>
              <a:off x="1304366" y="329133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1" name="Freeform 400"/>
            <p:cNvSpPr/>
            <p:nvPr/>
          </p:nvSpPr>
          <p:spPr>
            <a:xfrm>
              <a:off x="1340876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2" name="Freeform 401"/>
            <p:cNvSpPr/>
            <p:nvPr/>
          </p:nvSpPr>
          <p:spPr>
            <a:xfrm>
              <a:off x="1374210" y="3294514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3" name="Freeform 402"/>
            <p:cNvSpPr/>
            <p:nvPr/>
          </p:nvSpPr>
          <p:spPr>
            <a:xfrm>
              <a:off x="1409131" y="3294514"/>
              <a:ext cx="7937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4" name="Freeform 403"/>
            <p:cNvSpPr/>
            <p:nvPr/>
          </p:nvSpPr>
          <p:spPr>
            <a:xfrm>
              <a:off x="1451990" y="3294514"/>
              <a:ext cx="3175" cy="20650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5" name="Freeform 404"/>
            <p:cNvSpPr/>
            <p:nvPr/>
          </p:nvSpPr>
          <p:spPr>
            <a:xfrm>
              <a:off x="1493262" y="3291338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6" name="Freeform 405"/>
            <p:cNvSpPr/>
            <p:nvPr/>
          </p:nvSpPr>
          <p:spPr>
            <a:xfrm>
              <a:off x="1523421" y="3294514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7" name="Freeform 406"/>
            <p:cNvSpPr/>
            <p:nvPr/>
          </p:nvSpPr>
          <p:spPr>
            <a:xfrm>
              <a:off x="1564692" y="3294514"/>
              <a:ext cx="1588" cy="30180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8" name="Freeform 407"/>
            <p:cNvSpPr/>
            <p:nvPr/>
          </p:nvSpPr>
          <p:spPr>
            <a:xfrm>
              <a:off x="1598027" y="3296103"/>
              <a:ext cx="0" cy="27002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09" name="Freeform 408"/>
            <p:cNvSpPr/>
            <p:nvPr/>
          </p:nvSpPr>
          <p:spPr>
            <a:xfrm>
              <a:off x="986896" y="3292927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0" name="Freeform 409"/>
            <p:cNvSpPr/>
            <p:nvPr/>
          </p:nvSpPr>
          <p:spPr>
            <a:xfrm>
              <a:off x="1039279" y="3288161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1" name="Freeform 410"/>
            <p:cNvSpPr/>
            <p:nvPr/>
          </p:nvSpPr>
          <p:spPr>
            <a:xfrm>
              <a:off x="926576" y="3297691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2" name="Freeform 411"/>
            <p:cNvSpPr/>
            <p:nvPr/>
          </p:nvSpPr>
          <p:spPr>
            <a:xfrm>
              <a:off x="950387" y="3288161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3" name="Freeform 412"/>
            <p:cNvSpPr/>
            <p:nvPr/>
          </p:nvSpPr>
          <p:spPr>
            <a:xfrm>
              <a:off x="1069438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4" name="Freeform 413"/>
            <p:cNvSpPr/>
            <p:nvPr/>
          </p:nvSpPr>
          <p:spPr>
            <a:xfrm>
              <a:off x="1105948" y="3292927"/>
              <a:ext cx="3175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5" name="Freeform 414"/>
            <p:cNvSpPr/>
            <p:nvPr/>
          </p:nvSpPr>
          <p:spPr>
            <a:xfrm>
              <a:off x="1139282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6" name="Freeform 415"/>
            <p:cNvSpPr/>
            <p:nvPr/>
          </p:nvSpPr>
          <p:spPr>
            <a:xfrm>
              <a:off x="1172616" y="3292927"/>
              <a:ext cx="3175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7" name="Freeform 416"/>
            <p:cNvSpPr/>
            <p:nvPr/>
          </p:nvSpPr>
          <p:spPr>
            <a:xfrm>
              <a:off x="1205950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8" name="Freeform 417"/>
            <p:cNvSpPr/>
            <p:nvPr/>
          </p:nvSpPr>
          <p:spPr>
            <a:xfrm>
              <a:off x="1240872" y="3292927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19" name="Freeform 418"/>
            <p:cNvSpPr/>
            <p:nvPr/>
          </p:nvSpPr>
          <p:spPr>
            <a:xfrm>
              <a:off x="1274207" y="3291338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0" name="Freeform 419"/>
            <p:cNvSpPr/>
            <p:nvPr/>
          </p:nvSpPr>
          <p:spPr>
            <a:xfrm>
              <a:off x="1302779" y="3300868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1" name="Freeform 420"/>
            <p:cNvSpPr/>
            <p:nvPr/>
          </p:nvSpPr>
          <p:spPr>
            <a:xfrm>
              <a:off x="1331352" y="329610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2" name="Freeform 421"/>
            <p:cNvSpPr/>
            <p:nvPr/>
          </p:nvSpPr>
          <p:spPr>
            <a:xfrm>
              <a:off x="1367860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3" name="Freeform 422"/>
            <p:cNvSpPr/>
            <p:nvPr/>
          </p:nvSpPr>
          <p:spPr>
            <a:xfrm>
              <a:off x="1401195" y="3297691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4" name="Freeform 423"/>
            <p:cNvSpPr/>
            <p:nvPr/>
          </p:nvSpPr>
          <p:spPr>
            <a:xfrm>
              <a:off x="1436117" y="3297691"/>
              <a:ext cx="7936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5" name="Freeform 424"/>
            <p:cNvSpPr/>
            <p:nvPr/>
          </p:nvSpPr>
          <p:spPr>
            <a:xfrm>
              <a:off x="1478975" y="3297691"/>
              <a:ext cx="3175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6" name="Freeform 425"/>
            <p:cNvSpPr/>
            <p:nvPr/>
          </p:nvSpPr>
          <p:spPr>
            <a:xfrm>
              <a:off x="1520246" y="3296103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7" name="Freeform 426"/>
            <p:cNvSpPr/>
            <p:nvPr/>
          </p:nvSpPr>
          <p:spPr>
            <a:xfrm>
              <a:off x="1550406" y="3297691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8" name="Freeform 427"/>
            <p:cNvSpPr/>
            <p:nvPr/>
          </p:nvSpPr>
          <p:spPr>
            <a:xfrm>
              <a:off x="1591677" y="3297691"/>
              <a:ext cx="1587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29" name="Freeform 428"/>
            <p:cNvSpPr/>
            <p:nvPr/>
          </p:nvSpPr>
          <p:spPr>
            <a:xfrm>
              <a:off x="1625011" y="3300868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0" name="Freeform 429"/>
            <p:cNvSpPr/>
            <p:nvPr/>
          </p:nvSpPr>
          <p:spPr>
            <a:xfrm>
              <a:off x="1644059" y="3302457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1" name="Freeform 430"/>
            <p:cNvSpPr/>
            <p:nvPr/>
          </p:nvSpPr>
          <p:spPr>
            <a:xfrm>
              <a:off x="1666282" y="3305634"/>
              <a:ext cx="0" cy="30179"/>
            </a:xfrm>
            <a:custGeom>
              <a:avLst/>
              <a:gdLst>
                <a:gd name="connsiteX0" fmla="*/ 0 w 0"/>
                <a:gd name="connsiteY0" fmla="*/ 0 h 30957"/>
                <a:gd name="connsiteX1" fmla="*/ 0 w 0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7">
                  <a:moveTo>
                    <a:pt x="0" y="0"/>
                  </a:moveTo>
                  <a:lnTo>
                    <a:pt x="0" y="30957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2" name="Freeform 431"/>
            <p:cNvSpPr/>
            <p:nvPr/>
          </p:nvSpPr>
          <p:spPr>
            <a:xfrm>
              <a:off x="1026580" y="346129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3" name="Freeform 432"/>
            <p:cNvSpPr/>
            <p:nvPr/>
          </p:nvSpPr>
          <p:spPr>
            <a:xfrm>
              <a:off x="1078962" y="3456532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4" name="Freeform 433"/>
            <p:cNvSpPr/>
            <p:nvPr/>
          </p:nvSpPr>
          <p:spPr>
            <a:xfrm>
              <a:off x="966261" y="3466063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5" name="Freeform 434"/>
            <p:cNvSpPr/>
            <p:nvPr/>
          </p:nvSpPr>
          <p:spPr>
            <a:xfrm>
              <a:off x="990071" y="3456532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6" name="Freeform 435"/>
            <p:cNvSpPr/>
            <p:nvPr/>
          </p:nvSpPr>
          <p:spPr>
            <a:xfrm>
              <a:off x="1109122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7" name="Freeform 436"/>
            <p:cNvSpPr/>
            <p:nvPr/>
          </p:nvSpPr>
          <p:spPr>
            <a:xfrm>
              <a:off x="1145631" y="3461298"/>
              <a:ext cx="4763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8" name="Freeform 437"/>
            <p:cNvSpPr/>
            <p:nvPr/>
          </p:nvSpPr>
          <p:spPr>
            <a:xfrm>
              <a:off x="1178966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39" name="Freeform 438"/>
            <p:cNvSpPr/>
            <p:nvPr/>
          </p:nvSpPr>
          <p:spPr>
            <a:xfrm>
              <a:off x="1212300" y="3461298"/>
              <a:ext cx="4763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0" name="Freeform 439"/>
            <p:cNvSpPr/>
            <p:nvPr/>
          </p:nvSpPr>
          <p:spPr>
            <a:xfrm>
              <a:off x="1245635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1" name="Freeform 440"/>
            <p:cNvSpPr/>
            <p:nvPr/>
          </p:nvSpPr>
          <p:spPr>
            <a:xfrm>
              <a:off x="1280556" y="3461298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2" name="Freeform 441"/>
            <p:cNvSpPr/>
            <p:nvPr/>
          </p:nvSpPr>
          <p:spPr>
            <a:xfrm>
              <a:off x="1313890" y="3459709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3" name="Freeform 442"/>
            <p:cNvSpPr/>
            <p:nvPr/>
          </p:nvSpPr>
          <p:spPr>
            <a:xfrm>
              <a:off x="1342463" y="3469240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4" name="Freeform 443"/>
            <p:cNvSpPr/>
            <p:nvPr/>
          </p:nvSpPr>
          <p:spPr>
            <a:xfrm>
              <a:off x="1371035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5" name="Freeform 444"/>
            <p:cNvSpPr/>
            <p:nvPr/>
          </p:nvSpPr>
          <p:spPr>
            <a:xfrm>
              <a:off x="1407545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6" name="Freeform 445"/>
            <p:cNvSpPr/>
            <p:nvPr/>
          </p:nvSpPr>
          <p:spPr>
            <a:xfrm>
              <a:off x="1440878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7" name="Freeform 446"/>
            <p:cNvSpPr/>
            <p:nvPr/>
          </p:nvSpPr>
          <p:spPr>
            <a:xfrm>
              <a:off x="1475800" y="3466063"/>
              <a:ext cx="9524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8" name="Freeform 447"/>
            <p:cNvSpPr/>
            <p:nvPr/>
          </p:nvSpPr>
          <p:spPr>
            <a:xfrm>
              <a:off x="1518659" y="3466063"/>
              <a:ext cx="4762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49" name="Freeform 448"/>
            <p:cNvSpPr/>
            <p:nvPr/>
          </p:nvSpPr>
          <p:spPr>
            <a:xfrm>
              <a:off x="1559930" y="3464475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0" name="Freeform 449"/>
            <p:cNvSpPr/>
            <p:nvPr/>
          </p:nvSpPr>
          <p:spPr>
            <a:xfrm>
              <a:off x="1590089" y="3466063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1" name="Freeform 450"/>
            <p:cNvSpPr/>
            <p:nvPr/>
          </p:nvSpPr>
          <p:spPr>
            <a:xfrm>
              <a:off x="1631361" y="3466063"/>
              <a:ext cx="3175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2" name="Freeform 451"/>
            <p:cNvSpPr/>
            <p:nvPr/>
          </p:nvSpPr>
          <p:spPr>
            <a:xfrm>
              <a:off x="1664696" y="3469240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3" name="Freeform 452"/>
            <p:cNvSpPr/>
            <p:nvPr/>
          </p:nvSpPr>
          <p:spPr>
            <a:xfrm>
              <a:off x="1053565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4" name="Freeform 453"/>
            <p:cNvSpPr/>
            <p:nvPr/>
          </p:nvSpPr>
          <p:spPr>
            <a:xfrm>
              <a:off x="1105948" y="3461298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5" name="Freeform 454"/>
            <p:cNvSpPr/>
            <p:nvPr/>
          </p:nvSpPr>
          <p:spPr>
            <a:xfrm>
              <a:off x="993245" y="3470829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6" name="Freeform 455"/>
            <p:cNvSpPr/>
            <p:nvPr/>
          </p:nvSpPr>
          <p:spPr>
            <a:xfrm>
              <a:off x="1017056" y="3461298"/>
              <a:ext cx="0" cy="3335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7" name="Freeform 456"/>
            <p:cNvSpPr/>
            <p:nvPr/>
          </p:nvSpPr>
          <p:spPr>
            <a:xfrm>
              <a:off x="1136107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8" name="Freeform 457"/>
            <p:cNvSpPr/>
            <p:nvPr/>
          </p:nvSpPr>
          <p:spPr>
            <a:xfrm>
              <a:off x="1172616" y="3466063"/>
              <a:ext cx="4762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59" name="Freeform 458"/>
            <p:cNvSpPr/>
            <p:nvPr/>
          </p:nvSpPr>
          <p:spPr>
            <a:xfrm>
              <a:off x="1205950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0" name="Freeform 459"/>
            <p:cNvSpPr/>
            <p:nvPr/>
          </p:nvSpPr>
          <p:spPr>
            <a:xfrm>
              <a:off x="1239285" y="3466063"/>
              <a:ext cx="4762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1" name="Freeform 460"/>
            <p:cNvSpPr/>
            <p:nvPr/>
          </p:nvSpPr>
          <p:spPr>
            <a:xfrm>
              <a:off x="1272619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2" name="Freeform 461"/>
            <p:cNvSpPr/>
            <p:nvPr/>
          </p:nvSpPr>
          <p:spPr>
            <a:xfrm>
              <a:off x="1307541" y="3466063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3" name="Freeform 462"/>
            <p:cNvSpPr/>
            <p:nvPr/>
          </p:nvSpPr>
          <p:spPr>
            <a:xfrm>
              <a:off x="1340876" y="3462886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4" name="Freeform 463"/>
            <p:cNvSpPr/>
            <p:nvPr/>
          </p:nvSpPr>
          <p:spPr>
            <a:xfrm>
              <a:off x="1369448" y="3472417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5" name="Freeform 464"/>
            <p:cNvSpPr/>
            <p:nvPr/>
          </p:nvSpPr>
          <p:spPr>
            <a:xfrm>
              <a:off x="1398020" y="3467652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6" name="Freeform 465"/>
            <p:cNvSpPr/>
            <p:nvPr/>
          </p:nvSpPr>
          <p:spPr>
            <a:xfrm>
              <a:off x="1434529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7" name="Freeform 466"/>
            <p:cNvSpPr/>
            <p:nvPr/>
          </p:nvSpPr>
          <p:spPr>
            <a:xfrm>
              <a:off x="1467864" y="3470829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8" name="Freeform 467"/>
            <p:cNvSpPr/>
            <p:nvPr/>
          </p:nvSpPr>
          <p:spPr>
            <a:xfrm>
              <a:off x="1502786" y="3470829"/>
              <a:ext cx="9524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69" name="Freeform 468"/>
            <p:cNvSpPr/>
            <p:nvPr/>
          </p:nvSpPr>
          <p:spPr>
            <a:xfrm>
              <a:off x="1545644" y="3470829"/>
              <a:ext cx="4763" cy="20649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70" name="Freeform 469"/>
            <p:cNvSpPr/>
            <p:nvPr/>
          </p:nvSpPr>
          <p:spPr>
            <a:xfrm>
              <a:off x="1586915" y="3467652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71" name="Freeform 470"/>
            <p:cNvSpPr/>
            <p:nvPr/>
          </p:nvSpPr>
          <p:spPr>
            <a:xfrm>
              <a:off x="1617075" y="3470829"/>
              <a:ext cx="4762" cy="23826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72" name="Freeform 471"/>
            <p:cNvSpPr/>
            <p:nvPr/>
          </p:nvSpPr>
          <p:spPr>
            <a:xfrm>
              <a:off x="1658346" y="3470829"/>
              <a:ext cx="3175" cy="30179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73" name="Freeform 472"/>
            <p:cNvSpPr/>
            <p:nvPr/>
          </p:nvSpPr>
          <p:spPr>
            <a:xfrm>
              <a:off x="937688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474" name="Freeform 473"/>
            <p:cNvSpPr/>
            <p:nvPr/>
          </p:nvSpPr>
          <p:spPr>
            <a:xfrm>
              <a:off x="917052" y="3462886"/>
              <a:ext cx="1588" cy="20650"/>
            </a:xfrm>
            <a:custGeom>
              <a:avLst/>
              <a:gdLst>
                <a:gd name="connsiteX0" fmla="*/ 2480 w 2480"/>
                <a:gd name="connsiteY0" fmla="*/ 0 h 21431"/>
                <a:gd name="connsiteX1" fmla="*/ 98 w 248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0" h="21431">
                  <a:moveTo>
                    <a:pt x="2480" y="0"/>
                  </a:moveTo>
                  <a:cubicBezTo>
                    <a:pt x="0" y="19838"/>
                    <a:pt x="98" y="12651"/>
                    <a:pt x="98" y="2143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6" name="Group 561"/>
          <p:cNvGrpSpPr>
            <a:grpSpLocks/>
          </p:cNvGrpSpPr>
          <p:nvPr/>
        </p:nvGrpSpPr>
        <p:grpSpPr bwMode="auto">
          <a:xfrm>
            <a:off x="3492500" y="3501107"/>
            <a:ext cx="792163" cy="215900"/>
            <a:chOff x="899592" y="3284984"/>
            <a:chExt cx="792088" cy="216024"/>
          </a:xfrm>
        </p:grpSpPr>
        <p:sp>
          <p:nvSpPr>
            <p:cNvPr id="563" name="Rounded Rectangle 562"/>
            <p:cNvSpPr/>
            <p:nvPr/>
          </p:nvSpPr>
          <p:spPr>
            <a:xfrm>
              <a:off x="899592" y="3284984"/>
              <a:ext cx="792088" cy="21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aseline="-25000" dirty="0"/>
            </a:p>
          </p:txBody>
        </p:sp>
        <p:sp>
          <p:nvSpPr>
            <p:cNvPr id="564" name="Freeform 563"/>
            <p:cNvSpPr/>
            <p:nvPr/>
          </p:nvSpPr>
          <p:spPr>
            <a:xfrm>
              <a:off x="1012294" y="3284984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65" name="Freeform 564"/>
            <p:cNvSpPr/>
            <p:nvPr/>
          </p:nvSpPr>
          <p:spPr>
            <a:xfrm>
              <a:off x="923403" y="3284984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66" name="Freeform 565"/>
            <p:cNvSpPr/>
            <p:nvPr/>
          </p:nvSpPr>
          <p:spPr>
            <a:xfrm>
              <a:off x="1042453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67" name="Freeform 566"/>
            <p:cNvSpPr/>
            <p:nvPr/>
          </p:nvSpPr>
          <p:spPr>
            <a:xfrm>
              <a:off x="1078963" y="3289750"/>
              <a:ext cx="3175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68" name="Freeform 567"/>
            <p:cNvSpPr/>
            <p:nvPr/>
          </p:nvSpPr>
          <p:spPr>
            <a:xfrm>
              <a:off x="1112297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69" name="Freeform 568"/>
            <p:cNvSpPr/>
            <p:nvPr/>
          </p:nvSpPr>
          <p:spPr>
            <a:xfrm>
              <a:off x="1145632" y="3289750"/>
              <a:ext cx="3175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0" name="Freeform 569"/>
            <p:cNvSpPr/>
            <p:nvPr/>
          </p:nvSpPr>
          <p:spPr>
            <a:xfrm>
              <a:off x="1178966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1" name="Freeform 570"/>
            <p:cNvSpPr/>
            <p:nvPr/>
          </p:nvSpPr>
          <p:spPr>
            <a:xfrm>
              <a:off x="1213887" y="3289750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2" name="Freeform 571"/>
            <p:cNvSpPr/>
            <p:nvPr/>
          </p:nvSpPr>
          <p:spPr>
            <a:xfrm>
              <a:off x="1247222" y="3286573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3" name="Freeform 572"/>
            <p:cNvSpPr/>
            <p:nvPr/>
          </p:nvSpPr>
          <p:spPr>
            <a:xfrm>
              <a:off x="1275794" y="3296103"/>
              <a:ext cx="0" cy="23826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4" name="Freeform 573"/>
            <p:cNvSpPr/>
            <p:nvPr/>
          </p:nvSpPr>
          <p:spPr>
            <a:xfrm>
              <a:off x="1304367" y="329133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5" name="Freeform 574"/>
            <p:cNvSpPr/>
            <p:nvPr/>
          </p:nvSpPr>
          <p:spPr>
            <a:xfrm>
              <a:off x="1340875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6" name="Freeform 575"/>
            <p:cNvSpPr/>
            <p:nvPr/>
          </p:nvSpPr>
          <p:spPr>
            <a:xfrm>
              <a:off x="1374210" y="3294514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7" name="Freeform 576"/>
            <p:cNvSpPr/>
            <p:nvPr/>
          </p:nvSpPr>
          <p:spPr>
            <a:xfrm>
              <a:off x="1409132" y="3294514"/>
              <a:ext cx="7936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8" name="Freeform 577"/>
            <p:cNvSpPr/>
            <p:nvPr/>
          </p:nvSpPr>
          <p:spPr>
            <a:xfrm>
              <a:off x="1451990" y="3294514"/>
              <a:ext cx="3175" cy="20650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79" name="Freeform 578"/>
            <p:cNvSpPr/>
            <p:nvPr/>
          </p:nvSpPr>
          <p:spPr>
            <a:xfrm>
              <a:off x="1493261" y="3291338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0" name="Freeform 579"/>
            <p:cNvSpPr/>
            <p:nvPr/>
          </p:nvSpPr>
          <p:spPr>
            <a:xfrm>
              <a:off x="1523421" y="3294514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1" name="Freeform 580"/>
            <p:cNvSpPr/>
            <p:nvPr/>
          </p:nvSpPr>
          <p:spPr>
            <a:xfrm>
              <a:off x="1564692" y="3294514"/>
              <a:ext cx="1587" cy="30180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2" name="Freeform 581"/>
            <p:cNvSpPr/>
            <p:nvPr/>
          </p:nvSpPr>
          <p:spPr>
            <a:xfrm>
              <a:off x="1598026" y="3296103"/>
              <a:ext cx="0" cy="27002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3" name="Freeform 582"/>
            <p:cNvSpPr/>
            <p:nvPr/>
          </p:nvSpPr>
          <p:spPr>
            <a:xfrm>
              <a:off x="986897" y="3292927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4" name="Freeform 583"/>
            <p:cNvSpPr/>
            <p:nvPr/>
          </p:nvSpPr>
          <p:spPr>
            <a:xfrm>
              <a:off x="1039279" y="3288161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5" name="Freeform 584"/>
            <p:cNvSpPr/>
            <p:nvPr/>
          </p:nvSpPr>
          <p:spPr>
            <a:xfrm>
              <a:off x="926577" y="3297691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6" name="Freeform 585"/>
            <p:cNvSpPr/>
            <p:nvPr/>
          </p:nvSpPr>
          <p:spPr>
            <a:xfrm>
              <a:off x="950387" y="3288161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7" name="Freeform 586"/>
            <p:cNvSpPr/>
            <p:nvPr/>
          </p:nvSpPr>
          <p:spPr>
            <a:xfrm>
              <a:off x="1069439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8" name="Freeform 587"/>
            <p:cNvSpPr/>
            <p:nvPr/>
          </p:nvSpPr>
          <p:spPr>
            <a:xfrm>
              <a:off x="1105947" y="3292927"/>
              <a:ext cx="3175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89" name="Freeform 588"/>
            <p:cNvSpPr/>
            <p:nvPr/>
          </p:nvSpPr>
          <p:spPr>
            <a:xfrm>
              <a:off x="1139282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0" name="Freeform 589"/>
            <p:cNvSpPr/>
            <p:nvPr/>
          </p:nvSpPr>
          <p:spPr>
            <a:xfrm>
              <a:off x="1172616" y="3292927"/>
              <a:ext cx="3175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1" name="Freeform 590"/>
            <p:cNvSpPr/>
            <p:nvPr/>
          </p:nvSpPr>
          <p:spPr>
            <a:xfrm>
              <a:off x="1205951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2" name="Freeform 591"/>
            <p:cNvSpPr/>
            <p:nvPr/>
          </p:nvSpPr>
          <p:spPr>
            <a:xfrm>
              <a:off x="1240873" y="3292927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3" name="Freeform 592"/>
            <p:cNvSpPr/>
            <p:nvPr/>
          </p:nvSpPr>
          <p:spPr>
            <a:xfrm>
              <a:off x="1274207" y="3291338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4" name="Freeform 593"/>
            <p:cNvSpPr/>
            <p:nvPr/>
          </p:nvSpPr>
          <p:spPr>
            <a:xfrm>
              <a:off x="1302779" y="3300868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5" name="Freeform 594"/>
            <p:cNvSpPr/>
            <p:nvPr/>
          </p:nvSpPr>
          <p:spPr>
            <a:xfrm>
              <a:off x="1331351" y="329610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6" name="Freeform 595"/>
            <p:cNvSpPr/>
            <p:nvPr/>
          </p:nvSpPr>
          <p:spPr>
            <a:xfrm>
              <a:off x="1367861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7" name="Freeform 596"/>
            <p:cNvSpPr/>
            <p:nvPr/>
          </p:nvSpPr>
          <p:spPr>
            <a:xfrm>
              <a:off x="1401195" y="3297691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8" name="Freeform 597"/>
            <p:cNvSpPr/>
            <p:nvPr/>
          </p:nvSpPr>
          <p:spPr>
            <a:xfrm>
              <a:off x="1436116" y="3297691"/>
              <a:ext cx="7937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99" name="Freeform 598"/>
            <p:cNvSpPr/>
            <p:nvPr/>
          </p:nvSpPr>
          <p:spPr>
            <a:xfrm>
              <a:off x="1478975" y="3297691"/>
              <a:ext cx="3175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0" name="Freeform 599"/>
            <p:cNvSpPr/>
            <p:nvPr/>
          </p:nvSpPr>
          <p:spPr>
            <a:xfrm>
              <a:off x="1520246" y="3296103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1" name="Freeform 600"/>
            <p:cNvSpPr/>
            <p:nvPr/>
          </p:nvSpPr>
          <p:spPr>
            <a:xfrm>
              <a:off x="1550405" y="3297691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2" name="Freeform 601"/>
            <p:cNvSpPr/>
            <p:nvPr/>
          </p:nvSpPr>
          <p:spPr>
            <a:xfrm>
              <a:off x="1591676" y="3297691"/>
              <a:ext cx="1588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3" name="Freeform 602"/>
            <p:cNvSpPr/>
            <p:nvPr/>
          </p:nvSpPr>
          <p:spPr>
            <a:xfrm>
              <a:off x="1625011" y="3300868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4" name="Freeform 603"/>
            <p:cNvSpPr/>
            <p:nvPr/>
          </p:nvSpPr>
          <p:spPr>
            <a:xfrm>
              <a:off x="1644060" y="3302457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5" name="Freeform 604"/>
            <p:cNvSpPr/>
            <p:nvPr/>
          </p:nvSpPr>
          <p:spPr>
            <a:xfrm>
              <a:off x="1666282" y="3305634"/>
              <a:ext cx="0" cy="30179"/>
            </a:xfrm>
            <a:custGeom>
              <a:avLst/>
              <a:gdLst>
                <a:gd name="connsiteX0" fmla="*/ 0 w 0"/>
                <a:gd name="connsiteY0" fmla="*/ 0 h 30957"/>
                <a:gd name="connsiteX1" fmla="*/ 0 w 0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7">
                  <a:moveTo>
                    <a:pt x="0" y="0"/>
                  </a:moveTo>
                  <a:lnTo>
                    <a:pt x="0" y="30957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6" name="Freeform 605"/>
            <p:cNvSpPr/>
            <p:nvPr/>
          </p:nvSpPr>
          <p:spPr>
            <a:xfrm>
              <a:off x="1026580" y="346129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7" name="Freeform 606"/>
            <p:cNvSpPr/>
            <p:nvPr/>
          </p:nvSpPr>
          <p:spPr>
            <a:xfrm>
              <a:off x="1078963" y="3456532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8" name="Freeform 607"/>
            <p:cNvSpPr/>
            <p:nvPr/>
          </p:nvSpPr>
          <p:spPr>
            <a:xfrm>
              <a:off x="966261" y="3466063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9" name="Freeform 608"/>
            <p:cNvSpPr/>
            <p:nvPr/>
          </p:nvSpPr>
          <p:spPr>
            <a:xfrm>
              <a:off x="990071" y="3456532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0" name="Freeform 609"/>
            <p:cNvSpPr/>
            <p:nvPr/>
          </p:nvSpPr>
          <p:spPr>
            <a:xfrm>
              <a:off x="1109122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1" name="Freeform 610"/>
            <p:cNvSpPr/>
            <p:nvPr/>
          </p:nvSpPr>
          <p:spPr>
            <a:xfrm>
              <a:off x="1145632" y="3461298"/>
              <a:ext cx="4762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2" name="Freeform 611"/>
            <p:cNvSpPr/>
            <p:nvPr/>
          </p:nvSpPr>
          <p:spPr>
            <a:xfrm>
              <a:off x="1178966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3" name="Freeform 612"/>
            <p:cNvSpPr/>
            <p:nvPr/>
          </p:nvSpPr>
          <p:spPr>
            <a:xfrm>
              <a:off x="1212300" y="3461298"/>
              <a:ext cx="4762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4" name="Freeform 613"/>
            <p:cNvSpPr/>
            <p:nvPr/>
          </p:nvSpPr>
          <p:spPr>
            <a:xfrm>
              <a:off x="1245634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5" name="Freeform 614"/>
            <p:cNvSpPr/>
            <p:nvPr/>
          </p:nvSpPr>
          <p:spPr>
            <a:xfrm>
              <a:off x="1280556" y="3461298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6" name="Freeform 615"/>
            <p:cNvSpPr/>
            <p:nvPr/>
          </p:nvSpPr>
          <p:spPr>
            <a:xfrm>
              <a:off x="1313891" y="3459709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7" name="Freeform 616"/>
            <p:cNvSpPr/>
            <p:nvPr/>
          </p:nvSpPr>
          <p:spPr>
            <a:xfrm>
              <a:off x="1342463" y="3469240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8" name="Freeform 617"/>
            <p:cNvSpPr/>
            <p:nvPr/>
          </p:nvSpPr>
          <p:spPr>
            <a:xfrm>
              <a:off x="1371035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19" name="Freeform 618"/>
            <p:cNvSpPr/>
            <p:nvPr/>
          </p:nvSpPr>
          <p:spPr>
            <a:xfrm>
              <a:off x="1407544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0" name="Freeform 619"/>
            <p:cNvSpPr/>
            <p:nvPr/>
          </p:nvSpPr>
          <p:spPr>
            <a:xfrm>
              <a:off x="1440879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1" name="Freeform 620"/>
            <p:cNvSpPr/>
            <p:nvPr/>
          </p:nvSpPr>
          <p:spPr>
            <a:xfrm>
              <a:off x="1475800" y="3466063"/>
              <a:ext cx="9524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2" name="Freeform 621"/>
            <p:cNvSpPr/>
            <p:nvPr/>
          </p:nvSpPr>
          <p:spPr>
            <a:xfrm>
              <a:off x="1518658" y="3466063"/>
              <a:ext cx="4763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3" name="Freeform 622"/>
            <p:cNvSpPr/>
            <p:nvPr/>
          </p:nvSpPr>
          <p:spPr>
            <a:xfrm>
              <a:off x="1559929" y="3464475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4" name="Freeform 623"/>
            <p:cNvSpPr/>
            <p:nvPr/>
          </p:nvSpPr>
          <p:spPr>
            <a:xfrm>
              <a:off x="1590090" y="3466063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5" name="Freeform 624"/>
            <p:cNvSpPr/>
            <p:nvPr/>
          </p:nvSpPr>
          <p:spPr>
            <a:xfrm>
              <a:off x="1631361" y="3466063"/>
              <a:ext cx="3175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6" name="Freeform 625"/>
            <p:cNvSpPr/>
            <p:nvPr/>
          </p:nvSpPr>
          <p:spPr>
            <a:xfrm>
              <a:off x="1664695" y="3469240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7" name="Freeform 626"/>
            <p:cNvSpPr/>
            <p:nvPr/>
          </p:nvSpPr>
          <p:spPr>
            <a:xfrm>
              <a:off x="1053565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8" name="Freeform 627"/>
            <p:cNvSpPr/>
            <p:nvPr/>
          </p:nvSpPr>
          <p:spPr>
            <a:xfrm>
              <a:off x="1105947" y="3461298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29" name="Freeform 628"/>
            <p:cNvSpPr/>
            <p:nvPr/>
          </p:nvSpPr>
          <p:spPr>
            <a:xfrm>
              <a:off x="993246" y="3470829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0" name="Freeform 629"/>
            <p:cNvSpPr/>
            <p:nvPr/>
          </p:nvSpPr>
          <p:spPr>
            <a:xfrm>
              <a:off x="1017056" y="3461298"/>
              <a:ext cx="0" cy="3335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1" name="Freeform 630"/>
            <p:cNvSpPr/>
            <p:nvPr/>
          </p:nvSpPr>
          <p:spPr>
            <a:xfrm>
              <a:off x="1136108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2" name="Freeform 631"/>
            <p:cNvSpPr/>
            <p:nvPr/>
          </p:nvSpPr>
          <p:spPr>
            <a:xfrm>
              <a:off x="1172616" y="3466063"/>
              <a:ext cx="4763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3" name="Freeform 632"/>
            <p:cNvSpPr/>
            <p:nvPr/>
          </p:nvSpPr>
          <p:spPr>
            <a:xfrm>
              <a:off x="1205951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4" name="Freeform 633"/>
            <p:cNvSpPr/>
            <p:nvPr/>
          </p:nvSpPr>
          <p:spPr>
            <a:xfrm>
              <a:off x="1239285" y="3466063"/>
              <a:ext cx="4763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5" name="Freeform 634"/>
            <p:cNvSpPr/>
            <p:nvPr/>
          </p:nvSpPr>
          <p:spPr>
            <a:xfrm>
              <a:off x="1272620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6" name="Freeform 635"/>
            <p:cNvSpPr/>
            <p:nvPr/>
          </p:nvSpPr>
          <p:spPr>
            <a:xfrm>
              <a:off x="1307541" y="3466063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7" name="Freeform 636"/>
            <p:cNvSpPr/>
            <p:nvPr/>
          </p:nvSpPr>
          <p:spPr>
            <a:xfrm>
              <a:off x="1340875" y="3462886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8" name="Freeform 637"/>
            <p:cNvSpPr/>
            <p:nvPr/>
          </p:nvSpPr>
          <p:spPr>
            <a:xfrm>
              <a:off x="1369448" y="3472417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9" name="Freeform 638"/>
            <p:cNvSpPr/>
            <p:nvPr/>
          </p:nvSpPr>
          <p:spPr>
            <a:xfrm>
              <a:off x="1398020" y="3467652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40" name="Freeform 639"/>
            <p:cNvSpPr/>
            <p:nvPr/>
          </p:nvSpPr>
          <p:spPr>
            <a:xfrm>
              <a:off x="1434529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41" name="Freeform 640"/>
            <p:cNvSpPr/>
            <p:nvPr/>
          </p:nvSpPr>
          <p:spPr>
            <a:xfrm>
              <a:off x="1467863" y="3470829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42" name="Freeform 641"/>
            <p:cNvSpPr/>
            <p:nvPr/>
          </p:nvSpPr>
          <p:spPr>
            <a:xfrm>
              <a:off x="1502785" y="3470829"/>
              <a:ext cx="9524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43" name="Freeform 642"/>
            <p:cNvSpPr/>
            <p:nvPr/>
          </p:nvSpPr>
          <p:spPr>
            <a:xfrm>
              <a:off x="1545644" y="3470829"/>
              <a:ext cx="4762" cy="20649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44" name="Freeform 643"/>
            <p:cNvSpPr/>
            <p:nvPr/>
          </p:nvSpPr>
          <p:spPr>
            <a:xfrm>
              <a:off x="1586915" y="3467652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45" name="Freeform 644"/>
            <p:cNvSpPr/>
            <p:nvPr/>
          </p:nvSpPr>
          <p:spPr>
            <a:xfrm>
              <a:off x="1617074" y="3470829"/>
              <a:ext cx="4763" cy="23826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46" name="Freeform 645"/>
            <p:cNvSpPr/>
            <p:nvPr/>
          </p:nvSpPr>
          <p:spPr>
            <a:xfrm>
              <a:off x="1658345" y="3470829"/>
              <a:ext cx="3175" cy="30179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47" name="Freeform 646"/>
            <p:cNvSpPr/>
            <p:nvPr/>
          </p:nvSpPr>
          <p:spPr>
            <a:xfrm>
              <a:off x="937688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48" name="Freeform 647"/>
            <p:cNvSpPr/>
            <p:nvPr/>
          </p:nvSpPr>
          <p:spPr>
            <a:xfrm>
              <a:off x="917053" y="3462886"/>
              <a:ext cx="1587" cy="20650"/>
            </a:xfrm>
            <a:custGeom>
              <a:avLst/>
              <a:gdLst>
                <a:gd name="connsiteX0" fmla="*/ 2480 w 2480"/>
                <a:gd name="connsiteY0" fmla="*/ 0 h 21431"/>
                <a:gd name="connsiteX1" fmla="*/ 98 w 248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0" h="21431">
                  <a:moveTo>
                    <a:pt x="2480" y="0"/>
                  </a:moveTo>
                  <a:cubicBezTo>
                    <a:pt x="0" y="19838"/>
                    <a:pt x="98" y="12651"/>
                    <a:pt x="98" y="2143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7" name="Group 648"/>
          <p:cNvGrpSpPr>
            <a:grpSpLocks/>
          </p:cNvGrpSpPr>
          <p:nvPr/>
        </p:nvGrpSpPr>
        <p:grpSpPr bwMode="auto">
          <a:xfrm>
            <a:off x="4356100" y="3501107"/>
            <a:ext cx="792163" cy="215900"/>
            <a:chOff x="899592" y="3284984"/>
            <a:chExt cx="792088" cy="216024"/>
          </a:xfrm>
        </p:grpSpPr>
        <p:sp>
          <p:nvSpPr>
            <p:cNvPr id="650" name="Rounded Rectangle 649"/>
            <p:cNvSpPr/>
            <p:nvPr/>
          </p:nvSpPr>
          <p:spPr>
            <a:xfrm>
              <a:off x="899592" y="3284984"/>
              <a:ext cx="792088" cy="21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aseline="-25000" dirty="0"/>
            </a:p>
          </p:txBody>
        </p:sp>
        <p:sp>
          <p:nvSpPr>
            <p:cNvPr id="651" name="Freeform 650"/>
            <p:cNvSpPr/>
            <p:nvPr/>
          </p:nvSpPr>
          <p:spPr>
            <a:xfrm>
              <a:off x="1012294" y="3284984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52" name="Freeform 651"/>
            <p:cNvSpPr/>
            <p:nvPr/>
          </p:nvSpPr>
          <p:spPr>
            <a:xfrm>
              <a:off x="923403" y="3284984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53" name="Freeform 652"/>
            <p:cNvSpPr/>
            <p:nvPr/>
          </p:nvSpPr>
          <p:spPr>
            <a:xfrm>
              <a:off x="1042453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54" name="Freeform 653"/>
            <p:cNvSpPr/>
            <p:nvPr/>
          </p:nvSpPr>
          <p:spPr>
            <a:xfrm>
              <a:off x="1078963" y="3289750"/>
              <a:ext cx="3175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55" name="Freeform 654"/>
            <p:cNvSpPr/>
            <p:nvPr/>
          </p:nvSpPr>
          <p:spPr>
            <a:xfrm>
              <a:off x="1112297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56" name="Freeform 655"/>
            <p:cNvSpPr/>
            <p:nvPr/>
          </p:nvSpPr>
          <p:spPr>
            <a:xfrm>
              <a:off x="1145632" y="3289750"/>
              <a:ext cx="3175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57" name="Freeform 656"/>
            <p:cNvSpPr/>
            <p:nvPr/>
          </p:nvSpPr>
          <p:spPr>
            <a:xfrm>
              <a:off x="1178966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58" name="Freeform 657"/>
            <p:cNvSpPr/>
            <p:nvPr/>
          </p:nvSpPr>
          <p:spPr>
            <a:xfrm>
              <a:off x="1213887" y="3289750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59" name="Freeform 658"/>
            <p:cNvSpPr/>
            <p:nvPr/>
          </p:nvSpPr>
          <p:spPr>
            <a:xfrm>
              <a:off x="1247222" y="3286573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0" name="Freeform 659"/>
            <p:cNvSpPr/>
            <p:nvPr/>
          </p:nvSpPr>
          <p:spPr>
            <a:xfrm>
              <a:off x="1275794" y="3296103"/>
              <a:ext cx="0" cy="23826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1" name="Freeform 660"/>
            <p:cNvSpPr/>
            <p:nvPr/>
          </p:nvSpPr>
          <p:spPr>
            <a:xfrm>
              <a:off x="1304367" y="329133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2" name="Freeform 661"/>
            <p:cNvSpPr/>
            <p:nvPr/>
          </p:nvSpPr>
          <p:spPr>
            <a:xfrm>
              <a:off x="1340875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3" name="Freeform 662"/>
            <p:cNvSpPr/>
            <p:nvPr/>
          </p:nvSpPr>
          <p:spPr>
            <a:xfrm>
              <a:off x="1374210" y="3294514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4" name="Freeform 663"/>
            <p:cNvSpPr/>
            <p:nvPr/>
          </p:nvSpPr>
          <p:spPr>
            <a:xfrm>
              <a:off x="1409132" y="3294514"/>
              <a:ext cx="7936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5" name="Freeform 664"/>
            <p:cNvSpPr/>
            <p:nvPr/>
          </p:nvSpPr>
          <p:spPr>
            <a:xfrm>
              <a:off x="1451990" y="3294514"/>
              <a:ext cx="3175" cy="20650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6" name="Freeform 665"/>
            <p:cNvSpPr/>
            <p:nvPr/>
          </p:nvSpPr>
          <p:spPr>
            <a:xfrm>
              <a:off x="1493261" y="3291338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7" name="Freeform 666"/>
            <p:cNvSpPr/>
            <p:nvPr/>
          </p:nvSpPr>
          <p:spPr>
            <a:xfrm>
              <a:off x="1523421" y="3294514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8" name="Freeform 667"/>
            <p:cNvSpPr/>
            <p:nvPr/>
          </p:nvSpPr>
          <p:spPr>
            <a:xfrm>
              <a:off x="1564692" y="3294514"/>
              <a:ext cx="1587" cy="30180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69" name="Freeform 668"/>
            <p:cNvSpPr/>
            <p:nvPr/>
          </p:nvSpPr>
          <p:spPr>
            <a:xfrm>
              <a:off x="1598026" y="3296103"/>
              <a:ext cx="0" cy="27002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0" name="Freeform 669"/>
            <p:cNvSpPr/>
            <p:nvPr/>
          </p:nvSpPr>
          <p:spPr>
            <a:xfrm>
              <a:off x="986897" y="3292927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1" name="Freeform 670"/>
            <p:cNvSpPr/>
            <p:nvPr/>
          </p:nvSpPr>
          <p:spPr>
            <a:xfrm>
              <a:off x="1039279" y="3288161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2" name="Freeform 671"/>
            <p:cNvSpPr/>
            <p:nvPr/>
          </p:nvSpPr>
          <p:spPr>
            <a:xfrm>
              <a:off x="926577" y="3297691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3" name="Freeform 672"/>
            <p:cNvSpPr/>
            <p:nvPr/>
          </p:nvSpPr>
          <p:spPr>
            <a:xfrm>
              <a:off x="950387" y="3288161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4" name="Freeform 673"/>
            <p:cNvSpPr/>
            <p:nvPr/>
          </p:nvSpPr>
          <p:spPr>
            <a:xfrm>
              <a:off x="1069439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5" name="Freeform 674"/>
            <p:cNvSpPr/>
            <p:nvPr/>
          </p:nvSpPr>
          <p:spPr>
            <a:xfrm>
              <a:off x="1105947" y="3292927"/>
              <a:ext cx="3175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6" name="Freeform 675"/>
            <p:cNvSpPr/>
            <p:nvPr/>
          </p:nvSpPr>
          <p:spPr>
            <a:xfrm>
              <a:off x="1139282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7" name="Freeform 676"/>
            <p:cNvSpPr/>
            <p:nvPr/>
          </p:nvSpPr>
          <p:spPr>
            <a:xfrm>
              <a:off x="1172616" y="3292927"/>
              <a:ext cx="3175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8" name="Freeform 677"/>
            <p:cNvSpPr/>
            <p:nvPr/>
          </p:nvSpPr>
          <p:spPr>
            <a:xfrm>
              <a:off x="1205951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79" name="Freeform 678"/>
            <p:cNvSpPr/>
            <p:nvPr/>
          </p:nvSpPr>
          <p:spPr>
            <a:xfrm>
              <a:off x="1240873" y="3292927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0" name="Freeform 679"/>
            <p:cNvSpPr/>
            <p:nvPr/>
          </p:nvSpPr>
          <p:spPr>
            <a:xfrm>
              <a:off x="1274207" y="3291338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1" name="Freeform 680"/>
            <p:cNvSpPr/>
            <p:nvPr/>
          </p:nvSpPr>
          <p:spPr>
            <a:xfrm>
              <a:off x="1302779" y="3300868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2" name="Freeform 681"/>
            <p:cNvSpPr/>
            <p:nvPr/>
          </p:nvSpPr>
          <p:spPr>
            <a:xfrm>
              <a:off x="1331351" y="329610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3" name="Freeform 682"/>
            <p:cNvSpPr/>
            <p:nvPr/>
          </p:nvSpPr>
          <p:spPr>
            <a:xfrm>
              <a:off x="1367861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4" name="Freeform 683"/>
            <p:cNvSpPr/>
            <p:nvPr/>
          </p:nvSpPr>
          <p:spPr>
            <a:xfrm>
              <a:off x="1401195" y="3297691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5" name="Freeform 684"/>
            <p:cNvSpPr/>
            <p:nvPr/>
          </p:nvSpPr>
          <p:spPr>
            <a:xfrm>
              <a:off x="1436116" y="3297691"/>
              <a:ext cx="7937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6" name="Freeform 685"/>
            <p:cNvSpPr/>
            <p:nvPr/>
          </p:nvSpPr>
          <p:spPr>
            <a:xfrm>
              <a:off x="1478975" y="3297691"/>
              <a:ext cx="3175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7" name="Freeform 686"/>
            <p:cNvSpPr/>
            <p:nvPr/>
          </p:nvSpPr>
          <p:spPr>
            <a:xfrm>
              <a:off x="1520246" y="3296103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8" name="Freeform 687"/>
            <p:cNvSpPr/>
            <p:nvPr/>
          </p:nvSpPr>
          <p:spPr>
            <a:xfrm>
              <a:off x="1550405" y="3297691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89" name="Freeform 688"/>
            <p:cNvSpPr/>
            <p:nvPr/>
          </p:nvSpPr>
          <p:spPr>
            <a:xfrm>
              <a:off x="1591676" y="3297691"/>
              <a:ext cx="1588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0" name="Freeform 689"/>
            <p:cNvSpPr/>
            <p:nvPr/>
          </p:nvSpPr>
          <p:spPr>
            <a:xfrm>
              <a:off x="1625011" y="3300868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1" name="Freeform 690"/>
            <p:cNvSpPr/>
            <p:nvPr/>
          </p:nvSpPr>
          <p:spPr>
            <a:xfrm>
              <a:off x="1644060" y="3302457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2" name="Freeform 691"/>
            <p:cNvSpPr/>
            <p:nvPr/>
          </p:nvSpPr>
          <p:spPr>
            <a:xfrm>
              <a:off x="1666282" y="3305634"/>
              <a:ext cx="0" cy="30179"/>
            </a:xfrm>
            <a:custGeom>
              <a:avLst/>
              <a:gdLst>
                <a:gd name="connsiteX0" fmla="*/ 0 w 0"/>
                <a:gd name="connsiteY0" fmla="*/ 0 h 30957"/>
                <a:gd name="connsiteX1" fmla="*/ 0 w 0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7">
                  <a:moveTo>
                    <a:pt x="0" y="0"/>
                  </a:moveTo>
                  <a:lnTo>
                    <a:pt x="0" y="30957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3" name="Freeform 692"/>
            <p:cNvSpPr/>
            <p:nvPr/>
          </p:nvSpPr>
          <p:spPr>
            <a:xfrm>
              <a:off x="1026580" y="346129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4" name="Freeform 693"/>
            <p:cNvSpPr/>
            <p:nvPr/>
          </p:nvSpPr>
          <p:spPr>
            <a:xfrm>
              <a:off x="1078963" y="3456532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5" name="Freeform 694"/>
            <p:cNvSpPr/>
            <p:nvPr/>
          </p:nvSpPr>
          <p:spPr>
            <a:xfrm>
              <a:off x="966261" y="3466063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6" name="Freeform 695"/>
            <p:cNvSpPr/>
            <p:nvPr/>
          </p:nvSpPr>
          <p:spPr>
            <a:xfrm>
              <a:off x="990071" y="3456532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7" name="Freeform 696"/>
            <p:cNvSpPr/>
            <p:nvPr/>
          </p:nvSpPr>
          <p:spPr>
            <a:xfrm>
              <a:off x="1109122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8" name="Freeform 697"/>
            <p:cNvSpPr/>
            <p:nvPr/>
          </p:nvSpPr>
          <p:spPr>
            <a:xfrm>
              <a:off x="1145632" y="3461298"/>
              <a:ext cx="4762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99" name="Freeform 698"/>
            <p:cNvSpPr/>
            <p:nvPr/>
          </p:nvSpPr>
          <p:spPr>
            <a:xfrm>
              <a:off x="1178966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0" name="Freeform 699"/>
            <p:cNvSpPr/>
            <p:nvPr/>
          </p:nvSpPr>
          <p:spPr>
            <a:xfrm>
              <a:off x="1212300" y="3461298"/>
              <a:ext cx="4762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1" name="Freeform 700"/>
            <p:cNvSpPr/>
            <p:nvPr/>
          </p:nvSpPr>
          <p:spPr>
            <a:xfrm>
              <a:off x="1245634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2" name="Freeform 701"/>
            <p:cNvSpPr/>
            <p:nvPr/>
          </p:nvSpPr>
          <p:spPr>
            <a:xfrm>
              <a:off x="1280556" y="3461298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3" name="Freeform 702"/>
            <p:cNvSpPr/>
            <p:nvPr/>
          </p:nvSpPr>
          <p:spPr>
            <a:xfrm>
              <a:off x="1313891" y="3459709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4" name="Freeform 703"/>
            <p:cNvSpPr/>
            <p:nvPr/>
          </p:nvSpPr>
          <p:spPr>
            <a:xfrm>
              <a:off x="1342463" y="3469240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5" name="Freeform 704"/>
            <p:cNvSpPr/>
            <p:nvPr/>
          </p:nvSpPr>
          <p:spPr>
            <a:xfrm>
              <a:off x="1371035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6" name="Freeform 705"/>
            <p:cNvSpPr/>
            <p:nvPr/>
          </p:nvSpPr>
          <p:spPr>
            <a:xfrm>
              <a:off x="1407544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7" name="Freeform 706"/>
            <p:cNvSpPr/>
            <p:nvPr/>
          </p:nvSpPr>
          <p:spPr>
            <a:xfrm>
              <a:off x="1440879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8" name="Freeform 707"/>
            <p:cNvSpPr/>
            <p:nvPr/>
          </p:nvSpPr>
          <p:spPr>
            <a:xfrm>
              <a:off x="1475800" y="3466063"/>
              <a:ext cx="9524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09" name="Freeform 708"/>
            <p:cNvSpPr/>
            <p:nvPr/>
          </p:nvSpPr>
          <p:spPr>
            <a:xfrm>
              <a:off x="1518658" y="3466063"/>
              <a:ext cx="4763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0" name="Freeform 709"/>
            <p:cNvSpPr/>
            <p:nvPr/>
          </p:nvSpPr>
          <p:spPr>
            <a:xfrm>
              <a:off x="1559929" y="3464475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1" name="Freeform 710"/>
            <p:cNvSpPr/>
            <p:nvPr/>
          </p:nvSpPr>
          <p:spPr>
            <a:xfrm>
              <a:off x="1590090" y="3466063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2" name="Freeform 711"/>
            <p:cNvSpPr/>
            <p:nvPr/>
          </p:nvSpPr>
          <p:spPr>
            <a:xfrm>
              <a:off x="1631361" y="3466063"/>
              <a:ext cx="3175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3" name="Freeform 712"/>
            <p:cNvSpPr/>
            <p:nvPr/>
          </p:nvSpPr>
          <p:spPr>
            <a:xfrm>
              <a:off x="1664695" y="3469240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4" name="Freeform 713"/>
            <p:cNvSpPr/>
            <p:nvPr/>
          </p:nvSpPr>
          <p:spPr>
            <a:xfrm>
              <a:off x="1053565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5" name="Freeform 714"/>
            <p:cNvSpPr/>
            <p:nvPr/>
          </p:nvSpPr>
          <p:spPr>
            <a:xfrm>
              <a:off x="1105947" y="3461298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6" name="Freeform 715"/>
            <p:cNvSpPr/>
            <p:nvPr/>
          </p:nvSpPr>
          <p:spPr>
            <a:xfrm>
              <a:off x="993246" y="3470829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7" name="Freeform 716"/>
            <p:cNvSpPr/>
            <p:nvPr/>
          </p:nvSpPr>
          <p:spPr>
            <a:xfrm>
              <a:off x="1017056" y="3461298"/>
              <a:ext cx="0" cy="3335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8" name="Freeform 717"/>
            <p:cNvSpPr/>
            <p:nvPr/>
          </p:nvSpPr>
          <p:spPr>
            <a:xfrm>
              <a:off x="1136108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19" name="Freeform 718"/>
            <p:cNvSpPr/>
            <p:nvPr/>
          </p:nvSpPr>
          <p:spPr>
            <a:xfrm>
              <a:off x="1172616" y="3466063"/>
              <a:ext cx="4763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0" name="Freeform 719"/>
            <p:cNvSpPr/>
            <p:nvPr/>
          </p:nvSpPr>
          <p:spPr>
            <a:xfrm>
              <a:off x="1205951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1" name="Freeform 720"/>
            <p:cNvSpPr/>
            <p:nvPr/>
          </p:nvSpPr>
          <p:spPr>
            <a:xfrm>
              <a:off x="1239285" y="3466063"/>
              <a:ext cx="4763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2" name="Freeform 721"/>
            <p:cNvSpPr/>
            <p:nvPr/>
          </p:nvSpPr>
          <p:spPr>
            <a:xfrm>
              <a:off x="1272620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3" name="Freeform 722"/>
            <p:cNvSpPr/>
            <p:nvPr/>
          </p:nvSpPr>
          <p:spPr>
            <a:xfrm>
              <a:off x="1307541" y="3466063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4" name="Freeform 723"/>
            <p:cNvSpPr/>
            <p:nvPr/>
          </p:nvSpPr>
          <p:spPr>
            <a:xfrm>
              <a:off x="1340875" y="3462886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5" name="Freeform 724"/>
            <p:cNvSpPr/>
            <p:nvPr/>
          </p:nvSpPr>
          <p:spPr>
            <a:xfrm>
              <a:off x="1369448" y="3472417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6" name="Freeform 725"/>
            <p:cNvSpPr/>
            <p:nvPr/>
          </p:nvSpPr>
          <p:spPr>
            <a:xfrm>
              <a:off x="1398020" y="3467652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7" name="Freeform 726"/>
            <p:cNvSpPr/>
            <p:nvPr/>
          </p:nvSpPr>
          <p:spPr>
            <a:xfrm>
              <a:off x="1434529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8" name="Freeform 727"/>
            <p:cNvSpPr/>
            <p:nvPr/>
          </p:nvSpPr>
          <p:spPr>
            <a:xfrm>
              <a:off x="1467863" y="3470829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29" name="Freeform 728"/>
            <p:cNvSpPr/>
            <p:nvPr/>
          </p:nvSpPr>
          <p:spPr>
            <a:xfrm>
              <a:off x="1502785" y="3470829"/>
              <a:ext cx="9524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30" name="Freeform 729"/>
            <p:cNvSpPr/>
            <p:nvPr/>
          </p:nvSpPr>
          <p:spPr>
            <a:xfrm>
              <a:off x="1545644" y="3470829"/>
              <a:ext cx="4762" cy="20649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31" name="Freeform 730"/>
            <p:cNvSpPr/>
            <p:nvPr/>
          </p:nvSpPr>
          <p:spPr>
            <a:xfrm>
              <a:off x="1586915" y="3467652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32" name="Freeform 731"/>
            <p:cNvSpPr/>
            <p:nvPr/>
          </p:nvSpPr>
          <p:spPr>
            <a:xfrm>
              <a:off x="1617074" y="3470829"/>
              <a:ext cx="4763" cy="23826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33" name="Freeform 732"/>
            <p:cNvSpPr/>
            <p:nvPr/>
          </p:nvSpPr>
          <p:spPr>
            <a:xfrm>
              <a:off x="1658345" y="3470829"/>
              <a:ext cx="3175" cy="30179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34" name="Freeform 733"/>
            <p:cNvSpPr/>
            <p:nvPr/>
          </p:nvSpPr>
          <p:spPr>
            <a:xfrm>
              <a:off x="937688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35" name="Freeform 734"/>
            <p:cNvSpPr/>
            <p:nvPr/>
          </p:nvSpPr>
          <p:spPr>
            <a:xfrm>
              <a:off x="917053" y="3462886"/>
              <a:ext cx="1587" cy="20650"/>
            </a:xfrm>
            <a:custGeom>
              <a:avLst/>
              <a:gdLst>
                <a:gd name="connsiteX0" fmla="*/ 2480 w 2480"/>
                <a:gd name="connsiteY0" fmla="*/ 0 h 21431"/>
                <a:gd name="connsiteX1" fmla="*/ 98 w 248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0" h="21431">
                  <a:moveTo>
                    <a:pt x="2480" y="0"/>
                  </a:moveTo>
                  <a:cubicBezTo>
                    <a:pt x="0" y="19838"/>
                    <a:pt x="98" y="12651"/>
                    <a:pt x="98" y="2143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8" name="Group 822"/>
          <p:cNvGrpSpPr>
            <a:grpSpLocks/>
          </p:cNvGrpSpPr>
          <p:nvPr/>
        </p:nvGrpSpPr>
        <p:grpSpPr bwMode="auto">
          <a:xfrm>
            <a:off x="5219700" y="3501107"/>
            <a:ext cx="792163" cy="215900"/>
            <a:chOff x="899592" y="3284984"/>
            <a:chExt cx="792088" cy="216024"/>
          </a:xfrm>
        </p:grpSpPr>
        <p:sp>
          <p:nvSpPr>
            <p:cNvPr id="824" name="Rounded Rectangle 823"/>
            <p:cNvSpPr/>
            <p:nvPr/>
          </p:nvSpPr>
          <p:spPr>
            <a:xfrm>
              <a:off x="899592" y="3284984"/>
              <a:ext cx="792088" cy="21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aseline="-25000" dirty="0"/>
            </a:p>
          </p:txBody>
        </p:sp>
        <p:sp>
          <p:nvSpPr>
            <p:cNvPr id="825" name="Freeform 824"/>
            <p:cNvSpPr/>
            <p:nvPr/>
          </p:nvSpPr>
          <p:spPr>
            <a:xfrm>
              <a:off x="1012294" y="3284984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26" name="Freeform 825"/>
            <p:cNvSpPr/>
            <p:nvPr/>
          </p:nvSpPr>
          <p:spPr>
            <a:xfrm>
              <a:off x="923403" y="3284984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27" name="Freeform 826"/>
            <p:cNvSpPr/>
            <p:nvPr/>
          </p:nvSpPr>
          <p:spPr>
            <a:xfrm>
              <a:off x="1042453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28" name="Freeform 827"/>
            <p:cNvSpPr/>
            <p:nvPr/>
          </p:nvSpPr>
          <p:spPr>
            <a:xfrm>
              <a:off x="1078963" y="3289750"/>
              <a:ext cx="3175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29" name="Freeform 828"/>
            <p:cNvSpPr/>
            <p:nvPr/>
          </p:nvSpPr>
          <p:spPr>
            <a:xfrm>
              <a:off x="1112297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0" name="Freeform 829"/>
            <p:cNvSpPr/>
            <p:nvPr/>
          </p:nvSpPr>
          <p:spPr>
            <a:xfrm>
              <a:off x="1145632" y="3289750"/>
              <a:ext cx="3175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1" name="Freeform 830"/>
            <p:cNvSpPr/>
            <p:nvPr/>
          </p:nvSpPr>
          <p:spPr>
            <a:xfrm>
              <a:off x="1178966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2" name="Freeform 831"/>
            <p:cNvSpPr/>
            <p:nvPr/>
          </p:nvSpPr>
          <p:spPr>
            <a:xfrm>
              <a:off x="1213887" y="3289750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3" name="Freeform 832"/>
            <p:cNvSpPr/>
            <p:nvPr/>
          </p:nvSpPr>
          <p:spPr>
            <a:xfrm>
              <a:off x="1247222" y="3286573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4" name="Freeform 833"/>
            <p:cNvSpPr/>
            <p:nvPr/>
          </p:nvSpPr>
          <p:spPr>
            <a:xfrm>
              <a:off x="1275794" y="3296103"/>
              <a:ext cx="0" cy="23826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5" name="Freeform 834"/>
            <p:cNvSpPr/>
            <p:nvPr/>
          </p:nvSpPr>
          <p:spPr>
            <a:xfrm>
              <a:off x="1304367" y="329133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6" name="Freeform 835"/>
            <p:cNvSpPr/>
            <p:nvPr/>
          </p:nvSpPr>
          <p:spPr>
            <a:xfrm>
              <a:off x="1340875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7" name="Freeform 836"/>
            <p:cNvSpPr/>
            <p:nvPr/>
          </p:nvSpPr>
          <p:spPr>
            <a:xfrm>
              <a:off x="1374210" y="3294514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8" name="Freeform 837"/>
            <p:cNvSpPr/>
            <p:nvPr/>
          </p:nvSpPr>
          <p:spPr>
            <a:xfrm>
              <a:off x="1409132" y="3294514"/>
              <a:ext cx="7936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39" name="Freeform 838"/>
            <p:cNvSpPr/>
            <p:nvPr/>
          </p:nvSpPr>
          <p:spPr>
            <a:xfrm>
              <a:off x="1451990" y="3294514"/>
              <a:ext cx="3175" cy="20650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0" name="Freeform 839"/>
            <p:cNvSpPr/>
            <p:nvPr/>
          </p:nvSpPr>
          <p:spPr>
            <a:xfrm>
              <a:off x="1493261" y="3291338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1" name="Freeform 840"/>
            <p:cNvSpPr/>
            <p:nvPr/>
          </p:nvSpPr>
          <p:spPr>
            <a:xfrm>
              <a:off x="1523421" y="3294514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2" name="Freeform 841"/>
            <p:cNvSpPr/>
            <p:nvPr/>
          </p:nvSpPr>
          <p:spPr>
            <a:xfrm>
              <a:off x="1564692" y="3294514"/>
              <a:ext cx="1587" cy="30180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3" name="Freeform 842"/>
            <p:cNvSpPr/>
            <p:nvPr/>
          </p:nvSpPr>
          <p:spPr>
            <a:xfrm>
              <a:off x="1598026" y="3296103"/>
              <a:ext cx="0" cy="27002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4" name="Freeform 843"/>
            <p:cNvSpPr/>
            <p:nvPr/>
          </p:nvSpPr>
          <p:spPr>
            <a:xfrm>
              <a:off x="986897" y="3292927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5" name="Freeform 844"/>
            <p:cNvSpPr/>
            <p:nvPr/>
          </p:nvSpPr>
          <p:spPr>
            <a:xfrm>
              <a:off x="1039279" y="3288161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6" name="Freeform 845"/>
            <p:cNvSpPr/>
            <p:nvPr/>
          </p:nvSpPr>
          <p:spPr>
            <a:xfrm>
              <a:off x="926577" y="3297691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7" name="Freeform 846"/>
            <p:cNvSpPr/>
            <p:nvPr/>
          </p:nvSpPr>
          <p:spPr>
            <a:xfrm>
              <a:off x="950387" y="3288161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8" name="Freeform 847"/>
            <p:cNvSpPr/>
            <p:nvPr/>
          </p:nvSpPr>
          <p:spPr>
            <a:xfrm>
              <a:off x="1069439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49" name="Freeform 848"/>
            <p:cNvSpPr/>
            <p:nvPr/>
          </p:nvSpPr>
          <p:spPr>
            <a:xfrm>
              <a:off x="1105947" y="3292927"/>
              <a:ext cx="3175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0" name="Freeform 849"/>
            <p:cNvSpPr/>
            <p:nvPr/>
          </p:nvSpPr>
          <p:spPr>
            <a:xfrm>
              <a:off x="1139282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1" name="Freeform 850"/>
            <p:cNvSpPr/>
            <p:nvPr/>
          </p:nvSpPr>
          <p:spPr>
            <a:xfrm>
              <a:off x="1172616" y="3292927"/>
              <a:ext cx="3175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2" name="Freeform 851"/>
            <p:cNvSpPr/>
            <p:nvPr/>
          </p:nvSpPr>
          <p:spPr>
            <a:xfrm>
              <a:off x="1205951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3" name="Freeform 852"/>
            <p:cNvSpPr/>
            <p:nvPr/>
          </p:nvSpPr>
          <p:spPr>
            <a:xfrm>
              <a:off x="1240873" y="3292927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4" name="Freeform 853"/>
            <p:cNvSpPr/>
            <p:nvPr/>
          </p:nvSpPr>
          <p:spPr>
            <a:xfrm>
              <a:off x="1274207" y="3291338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5" name="Freeform 854"/>
            <p:cNvSpPr/>
            <p:nvPr/>
          </p:nvSpPr>
          <p:spPr>
            <a:xfrm>
              <a:off x="1302779" y="3300868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6" name="Freeform 855"/>
            <p:cNvSpPr/>
            <p:nvPr/>
          </p:nvSpPr>
          <p:spPr>
            <a:xfrm>
              <a:off x="1331351" y="329610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7" name="Freeform 856"/>
            <p:cNvSpPr/>
            <p:nvPr/>
          </p:nvSpPr>
          <p:spPr>
            <a:xfrm>
              <a:off x="1367861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8" name="Freeform 857"/>
            <p:cNvSpPr/>
            <p:nvPr/>
          </p:nvSpPr>
          <p:spPr>
            <a:xfrm>
              <a:off x="1401195" y="3297691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59" name="Freeform 858"/>
            <p:cNvSpPr/>
            <p:nvPr/>
          </p:nvSpPr>
          <p:spPr>
            <a:xfrm>
              <a:off x="1436116" y="3297691"/>
              <a:ext cx="7937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0" name="Freeform 859"/>
            <p:cNvSpPr/>
            <p:nvPr/>
          </p:nvSpPr>
          <p:spPr>
            <a:xfrm>
              <a:off x="1478975" y="3297691"/>
              <a:ext cx="3175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1" name="Freeform 860"/>
            <p:cNvSpPr/>
            <p:nvPr/>
          </p:nvSpPr>
          <p:spPr>
            <a:xfrm>
              <a:off x="1520246" y="3296103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2" name="Freeform 861"/>
            <p:cNvSpPr/>
            <p:nvPr/>
          </p:nvSpPr>
          <p:spPr>
            <a:xfrm>
              <a:off x="1550405" y="3297691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3" name="Freeform 862"/>
            <p:cNvSpPr/>
            <p:nvPr/>
          </p:nvSpPr>
          <p:spPr>
            <a:xfrm>
              <a:off x="1591676" y="3297691"/>
              <a:ext cx="1588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4" name="Freeform 863"/>
            <p:cNvSpPr/>
            <p:nvPr/>
          </p:nvSpPr>
          <p:spPr>
            <a:xfrm>
              <a:off x="1625011" y="3300868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5" name="Freeform 864"/>
            <p:cNvSpPr/>
            <p:nvPr/>
          </p:nvSpPr>
          <p:spPr>
            <a:xfrm>
              <a:off x="1644060" y="3302457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6" name="Freeform 865"/>
            <p:cNvSpPr/>
            <p:nvPr/>
          </p:nvSpPr>
          <p:spPr>
            <a:xfrm>
              <a:off x="1666282" y="3305634"/>
              <a:ext cx="0" cy="30179"/>
            </a:xfrm>
            <a:custGeom>
              <a:avLst/>
              <a:gdLst>
                <a:gd name="connsiteX0" fmla="*/ 0 w 0"/>
                <a:gd name="connsiteY0" fmla="*/ 0 h 30957"/>
                <a:gd name="connsiteX1" fmla="*/ 0 w 0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7">
                  <a:moveTo>
                    <a:pt x="0" y="0"/>
                  </a:moveTo>
                  <a:lnTo>
                    <a:pt x="0" y="30957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7" name="Freeform 866"/>
            <p:cNvSpPr/>
            <p:nvPr/>
          </p:nvSpPr>
          <p:spPr>
            <a:xfrm>
              <a:off x="1026580" y="346129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8" name="Freeform 867"/>
            <p:cNvSpPr/>
            <p:nvPr/>
          </p:nvSpPr>
          <p:spPr>
            <a:xfrm>
              <a:off x="1078963" y="3456532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69" name="Freeform 868"/>
            <p:cNvSpPr/>
            <p:nvPr/>
          </p:nvSpPr>
          <p:spPr>
            <a:xfrm>
              <a:off x="966261" y="3466063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0" name="Freeform 869"/>
            <p:cNvSpPr/>
            <p:nvPr/>
          </p:nvSpPr>
          <p:spPr>
            <a:xfrm>
              <a:off x="990071" y="3456532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1" name="Freeform 870"/>
            <p:cNvSpPr/>
            <p:nvPr/>
          </p:nvSpPr>
          <p:spPr>
            <a:xfrm>
              <a:off x="1109122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2" name="Freeform 871"/>
            <p:cNvSpPr/>
            <p:nvPr/>
          </p:nvSpPr>
          <p:spPr>
            <a:xfrm>
              <a:off x="1145632" y="3461298"/>
              <a:ext cx="4762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3" name="Freeform 872"/>
            <p:cNvSpPr/>
            <p:nvPr/>
          </p:nvSpPr>
          <p:spPr>
            <a:xfrm>
              <a:off x="1178966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4" name="Freeform 873"/>
            <p:cNvSpPr/>
            <p:nvPr/>
          </p:nvSpPr>
          <p:spPr>
            <a:xfrm>
              <a:off x="1212300" y="3461298"/>
              <a:ext cx="4762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5" name="Freeform 874"/>
            <p:cNvSpPr/>
            <p:nvPr/>
          </p:nvSpPr>
          <p:spPr>
            <a:xfrm>
              <a:off x="1245634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6" name="Freeform 875"/>
            <p:cNvSpPr/>
            <p:nvPr/>
          </p:nvSpPr>
          <p:spPr>
            <a:xfrm>
              <a:off x="1280556" y="3461298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7" name="Freeform 876"/>
            <p:cNvSpPr/>
            <p:nvPr/>
          </p:nvSpPr>
          <p:spPr>
            <a:xfrm>
              <a:off x="1313891" y="3459709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8" name="Freeform 877"/>
            <p:cNvSpPr/>
            <p:nvPr/>
          </p:nvSpPr>
          <p:spPr>
            <a:xfrm>
              <a:off x="1342463" y="3469240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79" name="Freeform 878"/>
            <p:cNvSpPr/>
            <p:nvPr/>
          </p:nvSpPr>
          <p:spPr>
            <a:xfrm>
              <a:off x="1371035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0" name="Freeform 879"/>
            <p:cNvSpPr/>
            <p:nvPr/>
          </p:nvSpPr>
          <p:spPr>
            <a:xfrm>
              <a:off x="1407544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1" name="Freeform 880"/>
            <p:cNvSpPr/>
            <p:nvPr/>
          </p:nvSpPr>
          <p:spPr>
            <a:xfrm>
              <a:off x="1440879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2" name="Freeform 881"/>
            <p:cNvSpPr/>
            <p:nvPr/>
          </p:nvSpPr>
          <p:spPr>
            <a:xfrm>
              <a:off x="1475800" y="3466063"/>
              <a:ext cx="9524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3" name="Freeform 882"/>
            <p:cNvSpPr/>
            <p:nvPr/>
          </p:nvSpPr>
          <p:spPr>
            <a:xfrm>
              <a:off x="1518658" y="3466063"/>
              <a:ext cx="4763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4" name="Freeform 883"/>
            <p:cNvSpPr/>
            <p:nvPr/>
          </p:nvSpPr>
          <p:spPr>
            <a:xfrm>
              <a:off x="1559929" y="3464475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5" name="Freeform 884"/>
            <p:cNvSpPr/>
            <p:nvPr/>
          </p:nvSpPr>
          <p:spPr>
            <a:xfrm>
              <a:off x="1590090" y="3466063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6" name="Freeform 885"/>
            <p:cNvSpPr/>
            <p:nvPr/>
          </p:nvSpPr>
          <p:spPr>
            <a:xfrm>
              <a:off x="1631361" y="3466063"/>
              <a:ext cx="3175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7" name="Freeform 886"/>
            <p:cNvSpPr/>
            <p:nvPr/>
          </p:nvSpPr>
          <p:spPr>
            <a:xfrm>
              <a:off x="1664695" y="3469240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8" name="Freeform 887"/>
            <p:cNvSpPr/>
            <p:nvPr/>
          </p:nvSpPr>
          <p:spPr>
            <a:xfrm>
              <a:off x="1053565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89" name="Freeform 888"/>
            <p:cNvSpPr/>
            <p:nvPr/>
          </p:nvSpPr>
          <p:spPr>
            <a:xfrm>
              <a:off x="1105947" y="3461298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0" name="Freeform 889"/>
            <p:cNvSpPr/>
            <p:nvPr/>
          </p:nvSpPr>
          <p:spPr>
            <a:xfrm>
              <a:off x="993246" y="3470829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1" name="Freeform 890"/>
            <p:cNvSpPr/>
            <p:nvPr/>
          </p:nvSpPr>
          <p:spPr>
            <a:xfrm>
              <a:off x="1017056" y="3461298"/>
              <a:ext cx="0" cy="3335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2" name="Freeform 891"/>
            <p:cNvSpPr/>
            <p:nvPr/>
          </p:nvSpPr>
          <p:spPr>
            <a:xfrm>
              <a:off x="1136108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3" name="Freeform 892"/>
            <p:cNvSpPr/>
            <p:nvPr/>
          </p:nvSpPr>
          <p:spPr>
            <a:xfrm>
              <a:off x="1172616" y="3466063"/>
              <a:ext cx="4763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4" name="Freeform 893"/>
            <p:cNvSpPr/>
            <p:nvPr/>
          </p:nvSpPr>
          <p:spPr>
            <a:xfrm>
              <a:off x="1205951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5" name="Freeform 894"/>
            <p:cNvSpPr/>
            <p:nvPr/>
          </p:nvSpPr>
          <p:spPr>
            <a:xfrm>
              <a:off x="1239285" y="3466063"/>
              <a:ext cx="4763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6" name="Freeform 895"/>
            <p:cNvSpPr/>
            <p:nvPr/>
          </p:nvSpPr>
          <p:spPr>
            <a:xfrm>
              <a:off x="1272620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7" name="Freeform 896"/>
            <p:cNvSpPr/>
            <p:nvPr/>
          </p:nvSpPr>
          <p:spPr>
            <a:xfrm>
              <a:off x="1307541" y="3466063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8" name="Freeform 897"/>
            <p:cNvSpPr/>
            <p:nvPr/>
          </p:nvSpPr>
          <p:spPr>
            <a:xfrm>
              <a:off x="1340875" y="3462886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899" name="Freeform 898"/>
            <p:cNvSpPr/>
            <p:nvPr/>
          </p:nvSpPr>
          <p:spPr>
            <a:xfrm>
              <a:off x="1369448" y="3472417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0" name="Freeform 899"/>
            <p:cNvSpPr/>
            <p:nvPr/>
          </p:nvSpPr>
          <p:spPr>
            <a:xfrm>
              <a:off x="1398020" y="3467652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1" name="Freeform 900"/>
            <p:cNvSpPr/>
            <p:nvPr/>
          </p:nvSpPr>
          <p:spPr>
            <a:xfrm>
              <a:off x="1434529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2" name="Freeform 901"/>
            <p:cNvSpPr/>
            <p:nvPr/>
          </p:nvSpPr>
          <p:spPr>
            <a:xfrm>
              <a:off x="1467863" y="3470829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3" name="Freeform 902"/>
            <p:cNvSpPr/>
            <p:nvPr/>
          </p:nvSpPr>
          <p:spPr>
            <a:xfrm>
              <a:off x="1502785" y="3470829"/>
              <a:ext cx="9524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4" name="Freeform 903"/>
            <p:cNvSpPr/>
            <p:nvPr/>
          </p:nvSpPr>
          <p:spPr>
            <a:xfrm>
              <a:off x="1545644" y="3470829"/>
              <a:ext cx="4762" cy="20649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5" name="Freeform 904"/>
            <p:cNvSpPr/>
            <p:nvPr/>
          </p:nvSpPr>
          <p:spPr>
            <a:xfrm>
              <a:off x="1586915" y="3467652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6" name="Freeform 905"/>
            <p:cNvSpPr/>
            <p:nvPr/>
          </p:nvSpPr>
          <p:spPr>
            <a:xfrm>
              <a:off x="1617074" y="3470829"/>
              <a:ext cx="4763" cy="23826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7" name="Freeform 906"/>
            <p:cNvSpPr/>
            <p:nvPr/>
          </p:nvSpPr>
          <p:spPr>
            <a:xfrm>
              <a:off x="1658345" y="3470829"/>
              <a:ext cx="3175" cy="30179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8" name="Freeform 907"/>
            <p:cNvSpPr/>
            <p:nvPr/>
          </p:nvSpPr>
          <p:spPr>
            <a:xfrm>
              <a:off x="937688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09" name="Freeform 908"/>
            <p:cNvSpPr/>
            <p:nvPr/>
          </p:nvSpPr>
          <p:spPr>
            <a:xfrm>
              <a:off x="917053" y="3462886"/>
              <a:ext cx="1587" cy="20650"/>
            </a:xfrm>
            <a:custGeom>
              <a:avLst/>
              <a:gdLst>
                <a:gd name="connsiteX0" fmla="*/ 2480 w 2480"/>
                <a:gd name="connsiteY0" fmla="*/ 0 h 21431"/>
                <a:gd name="connsiteX1" fmla="*/ 98 w 248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0" h="21431">
                  <a:moveTo>
                    <a:pt x="2480" y="0"/>
                  </a:moveTo>
                  <a:cubicBezTo>
                    <a:pt x="0" y="19838"/>
                    <a:pt x="98" y="12651"/>
                    <a:pt x="98" y="2143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9" name="Group 909"/>
          <p:cNvGrpSpPr>
            <a:grpSpLocks/>
          </p:cNvGrpSpPr>
          <p:nvPr/>
        </p:nvGrpSpPr>
        <p:grpSpPr bwMode="auto">
          <a:xfrm>
            <a:off x="6084888" y="3501107"/>
            <a:ext cx="790575" cy="215900"/>
            <a:chOff x="899592" y="3284984"/>
            <a:chExt cx="792088" cy="216024"/>
          </a:xfrm>
        </p:grpSpPr>
        <p:sp>
          <p:nvSpPr>
            <p:cNvPr id="911" name="Rounded Rectangle 910"/>
            <p:cNvSpPr/>
            <p:nvPr/>
          </p:nvSpPr>
          <p:spPr>
            <a:xfrm>
              <a:off x="899592" y="3284984"/>
              <a:ext cx="792088" cy="21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aseline="-25000" dirty="0"/>
            </a:p>
          </p:txBody>
        </p:sp>
        <p:sp>
          <p:nvSpPr>
            <p:cNvPr id="912" name="Freeform 911"/>
            <p:cNvSpPr/>
            <p:nvPr/>
          </p:nvSpPr>
          <p:spPr>
            <a:xfrm>
              <a:off x="1010930" y="3284984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13" name="Freeform 912"/>
            <p:cNvSpPr/>
            <p:nvPr/>
          </p:nvSpPr>
          <p:spPr>
            <a:xfrm>
              <a:off x="923450" y="3284984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14" name="Freeform 913"/>
            <p:cNvSpPr/>
            <p:nvPr/>
          </p:nvSpPr>
          <p:spPr>
            <a:xfrm>
              <a:off x="1042740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15" name="Freeform 914"/>
            <p:cNvSpPr/>
            <p:nvPr/>
          </p:nvSpPr>
          <p:spPr>
            <a:xfrm>
              <a:off x="1077732" y="3289750"/>
              <a:ext cx="4771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16" name="Freeform 915"/>
            <p:cNvSpPr/>
            <p:nvPr/>
          </p:nvSpPr>
          <p:spPr>
            <a:xfrm>
              <a:off x="1111133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17" name="Freeform 916"/>
            <p:cNvSpPr/>
            <p:nvPr/>
          </p:nvSpPr>
          <p:spPr>
            <a:xfrm>
              <a:off x="1144535" y="3289750"/>
              <a:ext cx="4771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18" name="Freeform 917"/>
            <p:cNvSpPr/>
            <p:nvPr/>
          </p:nvSpPr>
          <p:spPr>
            <a:xfrm>
              <a:off x="1177936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19" name="Freeform 918"/>
            <p:cNvSpPr/>
            <p:nvPr/>
          </p:nvSpPr>
          <p:spPr>
            <a:xfrm>
              <a:off x="1214519" y="3289750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0" name="Freeform 919"/>
            <p:cNvSpPr/>
            <p:nvPr/>
          </p:nvSpPr>
          <p:spPr>
            <a:xfrm>
              <a:off x="1247919" y="3286573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1" name="Freeform 920"/>
            <p:cNvSpPr/>
            <p:nvPr/>
          </p:nvSpPr>
          <p:spPr>
            <a:xfrm>
              <a:off x="1276549" y="3296103"/>
              <a:ext cx="0" cy="23826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2" name="Freeform 921"/>
            <p:cNvSpPr/>
            <p:nvPr/>
          </p:nvSpPr>
          <p:spPr>
            <a:xfrm>
              <a:off x="1305179" y="329133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3" name="Freeform 922"/>
            <p:cNvSpPr/>
            <p:nvPr/>
          </p:nvSpPr>
          <p:spPr>
            <a:xfrm>
              <a:off x="1340171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4" name="Freeform 923"/>
            <p:cNvSpPr/>
            <p:nvPr/>
          </p:nvSpPr>
          <p:spPr>
            <a:xfrm>
              <a:off x="1373572" y="3294514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5" name="Freeform 924"/>
            <p:cNvSpPr/>
            <p:nvPr/>
          </p:nvSpPr>
          <p:spPr>
            <a:xfrm>
              <a:off x="1408564" y="3294514"/>
              <a:ext cx="9543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6" name="Freeform 925"/>
            <p:cNvSpPr/>
            <p:nvPr/>
          </p:nvSpPr>
          <p:spPr>
            <a:xfrm>
              <a:off x="1451508" y="3294514"/>
              <a:ext cx="3181" cy="20650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7" name="Freeform 926"/>
            <p:cNvSpPr/>
            <p:nvPr/>
          </p:nvSpPr>
          <p:spPr>
            <a:xfrm>
              <a:off x="1492862" y="3291338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8" name="Freeform 927"/>
            <p:cNvSpPr/>
            <p:nvPr/>
          </p:nvSpPr>
          <p:spPr>
            <a:xfrm>
              <a:off x="1523083" y="3294514"/>
              <a:ext cx="4771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29" name="Freeform 928"/>
            <p:cNvSpPr/>
            <p:nvPr/>
          </p:nvSpPr>
          <p:spPr>
            <a:xfrm>
              <a:off x="1564437" y="3294514"/>
              <a:ext cx="1590" cy="30180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0" name="Freeform 929"/>
            <p:cNvSpPr/>
            <p:nvPr/>
          </p:nvSpPr>
          <p:spPr>
            <a:xfrm>
              <a:off x="1597838" y="3296103"/>
              <a:ext cx="0" cy="27002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1" name="Freeform 930"/>
            <p:cNvSpPr/>
            <p:nvPr/>
          </p:nvSpPr>
          <p:spPr>
            <a:xfrm>
              <a:off x="985481" y="3292927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2" name="Freeform 931"/>
            <p:cNvSpPr/>
            <p:nvPr/>
          </p:nvSpPr>
          <p:spPr>
            <a:xfrm>
              <a:off x="1037968" y="3288161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3" name="Freeform 932"/>
            <p:cNvSpPr/>
            <p:nvPr/>
          </p:nvSpPr>
          <p:spPr>
            <a:xfrm>
              <a:off x="926631" y="3297691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4" name="Freeform 933"/>
            <p:cNvSpPr/>
            <p:nvPr/>
          </p:nvSpPr>
          <p:spPr>
            <a:xfrm>
              <a:off x="950489" y="3288161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5" name="Freeform 934"/>
            <p:cNvSpPr/>
            <p:nvPr/>
          </p:nvSpPr>
          <p:spPr>
            <a:xfrm>
              <a:off x="1069779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6" name="Freeform 935"/>
            <p:cNvSpPr/>
            <p:nvPr/>
          </p:nvSpPr>
          <p:spPr>
            <a:xfrm>
              <a:off x="1104771" y="3292927"/>
              <a:ext cx="4772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7" name="Freeform 936"/>
            <p:cNvSpPr/>
            <p:nvPr/>
          </p:nvSpPr>
          <p:spPr>
            <a:xfrm>
              <a:off x="1138173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8" name="Freeform 937"/>
            <p:cNvSpPr/>
            <p:nvPr/>
          </p:nvSpPr>
          <p:spPr>
            <a:xfrm>
              <a:off x="1171574" y="3292927"/>
              <a:ext cx="4772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39" name="Freeform 938"/>
            <p:cNvSpPr/>
            <p:nvPr/>
          </p:nvSpPr>
          <p:spPr>
            <a:xfrm>
              <a:off x="1204975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0" name="Freeform 939"/>
            <p:cNvSpPr/>
            <p:nvPr/>
          </p:nvSpPr>
          <p:spPr>
            <a:xfrm>
              <a:off x="1241557" y="3292927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1" name="Freeform 940"/>
            <p:cNvSpPr/>
            <p:nvPr/>
          </p:nvSpPr>
          <p:spPr>
            <a:xfrm>
              <a:off x="1274959" y="3291338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2" name="Freeform 941"/>
            <p:cNvSpPr/>
            <p:nvPr/>
          </p:nvSpPr>
          <p:spPr>
            <a:xfrm>
              <a:off x="1303589" y="3300868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3" name="Freeform 942"/>
            <p:cNvSpPr/>
            <p:nvPr/>
          </p:nvSpPr>
          <p:spPr>
            <a:xfrm>
              <a:off x="1332218" y="329610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4" name="Freeform 943"/>
            <p:cNvSpPr/>
            <p:nvPr/>
          </p:nvSpPr>
          <p:spPr>
            <a:xfrm>
              <a:off x="1367210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5" name="Freeform 944"/>
            <p:cNvSpPr/>
            <p:nvPr/>
          </p:nvSpPr>
          <p:spPr>
            <a:xfrm>
              <a:off x="1400611" y="3297691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6" name="Freeform 945"/>
            <p:cNvSpPr/>
            <p:nvPr/>
          </p:nvSpPr>
          <p:spPr>
            <a:xfrm>
              <a:off x="1435603" y="3297691"/>
              <a:ext cx="9543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7" name="Freeform 946"/>
            <p:cNvSpPr/>
            <p:nvPr/>
          </p:nvSpPr>
          <p:spPr>
            <a:xfrm>
              <a:off x="1478548" y="3297691"/>
              <a:ext cx="3181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8" name="Freeform 947"/>
            <p:cNvSpPr/>
            <p:nvPr/>
          </p:nvSpPr>
          <p:spPr>
            <a:xfrm>
              <a:off x="1519902" y="3296103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49" name="Freeform 948"/>
            <p:cNvSpPr/>
            <p:nvPr/>
          </p:nvSpPr>
          <p:spPr>
            <a:xfrm>
              <a:off x="1550122" y="3297691"/>
              <a:ext cx="477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0" name="Freeform 949"/>
            <p:cNvSpPr/>
            <p:nvPr/>
          </p:nvSpPr>
          <p:spPr>
            <a:xfrm>
              <a:off x="1591476" y="3297691"/>
              <a:ext cx="1591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1" name="Freeform 950"/>
            <p:cNvSpPr/>
            <p:nvPr/>
          </p:nvSpPr>
          <p:spPr>
            <a:xfrm>
              <a:off x="1624877" y="3300868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2" name="Freeform 951"/>
            <p:cNvSpPr/>
            <p:nvPr/>
          </p:nvSpPr>
          <p:spPr>
            <a:xfrm>
              <a:off x="1643964" y="3302457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3" name="Freeform 952"/>
            <p:cNvSpPr/>
            <p:nvPr/>
          </p:nvSpPr>
          <p:spPr>
            <a:xfrm>
              <a:off x="1666231" y="3305634"/>
              <a:ext cx="0" cy="30179"/>
            </a:xfrm>
            <a:custGeom>
              <a:avLst/>
              <a:gdLst>
                <a:gd name="connsiteX0" fmla="*/ 0 w 0"/>
                <a:gd name="connsiteY0" fmla="*/ 0 h 30957"/>
                <a:gd name="connsiteX1" fmla="*/ 0 w 0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7">
                  <a:moveTo>
                    <a:pt x="0" y="0"/>
                  </a:moveTo>
                  <a:lnTo>
                    <a:pt x="0" y="30957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4" name="Freeform 953"/>
            <p:cNvSpPr/>
            <p:nvPr/>
          </p:nvSpPr>
          <p:spPr>
            <a:xfrm>
              <a:off x="1026835" y="346129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5" name="Freeform 954"/>
            <p:cNvSpPr/>
            <p:nvPr/>
          </p:nvSpPr>
          <p:spPr>
            <a:xfrm>
              <a:off x="1079322" y="3456532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6" name="Freeform 955"/>
            <p:cNvSpPr/>
            <p:nvPr/>
          </p:nvSpPr>
          <p:spPr>
            <a:xfrm>
              <a:off x="966395" y="3466063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7" name="Freeform 956"/>
            <p:cNvSpPr/>
            <p:nvPr/>
          </p:nvSpPr>
          <p:spPr>
            <a:xfrm>
              <a:off x="990252" y="3456532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8" name="Freeform 957"/>
            <p:cNvSpPr/>
            <p:nvPr/>
          </p:nvSpPr>
          <p:spPr>
            <a:xfrm>
              <a:off x="1109543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59" name="Freeform 958"/>
            <p:cNvSpPr/>
            <p:nvPr/>
          </p:nvSpPr>
          <p:spPr>
            <a:xfrm>
              <a:off x="1146125" y="3461298"/>
              <a:ext cx="3181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0" name="Freeform 959"/>
            <p:cNvSpPr/>
            <p:nvPr/>
          </p:nvSpPr>
          <p:spPr>
            <a:xfrm>
              <a:off x="1179527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1" name="Freeform 960"/>
            <p:cNvSpPr/>
            <p:nvPr/>
          </p:nvSpPr>
          <p:spPr>
            <a:xfrm>
              <a:off x="1212928" y="3461298"/>
              <a:ext cx="3181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2" name="Freeform 961"/>
            <p:cNvSpPr/>
            <p:nvPr/>
          </p:nvSpPr>
          <p:spPr>
            <a:xfrm>
              <a:off x="1244738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3" name="Freeform 962"/>
            <p:cNvSpPr/>
            <p:nvPr/>
          </p:nvSpPr>
          <p:spPr>
            <a:xfrm>
              <a:off x="1281321" y="3461298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4" name="Freeform 963"/>
            <p:cNvSpPr/>
            <p:nvPr/>
          </p:nvSpPr>
          <p:spPr>
            <a:xfrm>
              <a:off x="1314722" y="3459709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5" name="Freeform 964"/>
            <p:cNvSpPr/>
            <p:nvPr/>
          </p:nvSpPr>
          <p:spPr>
            <a:xfrm>
              <a:off x="1343352" y="3469240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6" name="Freeform 965"/>
            <p:cNvSpPr/>
            <p:nvPr/>
          </p:nvSpPr>
          <p:spPr>
            <a:xfrm>
              <a:off x="1371981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7" name="Freeform 966"/>
            <p:cNvSpPr/>
            <p:nvPr/>
          </p:nvSpPr>
          <p:spPr>
            <a:xfrm>
              <a:off x="1406973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8" name="Freeform 967"/>
            <p:cNvSpPr/>
            <p:nvPr/>
          </p:nvSpPr>
          <p:spPr>
            <a:xfrm>
              <a:off x="1440375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69" name="Freeform 968"/>
            <p:cNvSpPr/>
            <p:nvPr/>
          </p:nvSpPr>
          <p:spPr>
            <a:xfrm>
              <a:off x="1476957" y="3466063"/>
              <a:ext cx="7953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0" name="Freeform 969"/>
            <p:cNvSpPr/>
            <p:nvPr/>
          </p:nvSpPr>
          <p:spPr>
            <a:xfrm>
              <a:off x="1519902" y="3466063"/>
              <a:ext cx="3181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1" name="Freeform 970"/>
            <p:cNvSpPr/>
            <p:nvPr/>
          </p:nvSpPr>
          <p:spPr>
            <a:xfrm>
              <a:off x="1559665" y="3464475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2" name="Freeform 971"/>
            <p:cNvSpPr/>
            <p:nvPr/>
          </p:nvSpPr>
          <p:spPr>
            <a:xfrm>
              <a:off x="1591476" y="3466063"/>
              <a:ext cx="3181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3" name="Freeform 972"/>
            <p:cNvSpPr/>
            <p:nvPr/>
          </p:nvSpPr>
          <p:spPr>
            <a:xfrm>
              <a:off x="1631240" y="3466063"/>
              <a:ext cx="3181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4" name="Freeform 973"/>
            <p:cNvSpPr/>
            <p:nvPr/>
          </p:nvSpPr>
          <p:spPr>
            <a:xfrm>
              <a:off x="1664640" y="3469240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5" name="Freeform 974"/>
            <p:cNvSpPr/>
            <p:nvPr/>
          </p:nvSpPr>
          <p:spPr>
            <a:xfrm>
              <a:off x="1053874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6" name="Freeform 975"/>
            <p:cNvSpPr/>
            <p:nvPr/>
          </p:nvSpPr>
          <p:spPr>
            <a:xfrm>
              <a:off x="1106362" y="3461298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7" name="Freeform 976"/>
            <p:cNvSpPr/>
            <p:nvPr/>
          </p:nvSpPr>
          <p:spPr>
            <a:xfrm>
              <a:off x="993433" y="3470829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8" name="Freeform 977"/>
            <p:cNvSpPr/>
            <p:nvPr/>
          </p:nvSpPr>
          <p:spPr>
            <a:xfrm>
              <a:off x="1017292" y="3461298"/>
              <a:ext cx="0" cy="3335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79" name="Freeform 978"/>
            <p:cNvSpPr/>
            <p:nvPr/>
          </p:nvSpPr>
          <p:spPr>
            <a:xfrm>
              <a:off x="1136582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0" name="Freeform 979"/>
            <p:cNvSpPr/>
            <p:nvPr/>
          </p:nvSpPr>
          <p:spPr>
            <a:xfrm>
              <a:off x="1173165" y="3466063"/>
              <a:ext cx="3181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1" name="Freeform 980"/>
            <p:cNvSpPr/>
            <p:nvPr/>
          </p:nvSpPr>
          <p:spPr>
            <a:xfrm>
              <a:off x="1206565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2" name="Freeform 981"/>
            <p:cNvSpPr/>
            <p:nvPr/>
          </p:nvSpPr>
          <p:spPr>
            <a:xfrm>
              <a:off x="1239967" y="3466063"/>
              <a:ext cx="3181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3" name="Freeform 982"/>
            <p:cNvSpPr/>
            <p:nvPr/>
          </p:nvSpPr>
          <p:spPr>
            <a:xfrm>
              <a:off x="1273368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4" name="Freeform 983"/>
            <p:cNvSpPr/>
            <p:nvPr/>
          </p:nvSpPr>
          <p:spPr>
            <a:xfrm>
              <a:off x="1308360" y="3466063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5" name="Freeform 984"/>
            <p:cNvSpPr/>
            <p:nvPr/>
          </p:nvSpPr>
          <p:spPr>
            <a:xfrm>
              <a:off x="1341762" y="3462886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6" name="Freeform 985"/>
            <p:cNvSpPr/>
            <p:nvPr/>
          </p:nvSpPr>
          <p:spPr>
            <a:xfrm>
              <a:off x="1370391" y="3472417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7" name="Freeform 986"/>
            <p:cNvSpPr/>
            <p:nvPr/>
          </p:nvSpPr>
          <p:spPr>
            <a:xfrm>
              <a:off x="1399021" y="3467652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8" name="Freeform 987"/>
            <p:cNvSpPr/>
            <p:nvPr/>
          </p:nvSpPr>
          <p:spPr>
            <a:xfrm>
              <a:off x="1434013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89" name="Freeform 988"/>
            <p:cNvSpPr/>
            <p:nvPr/>
          </p:nvSpPr>
          <p:spPr>
            <a:xfrm>
              <a:off x="1467414" y="3470829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90" name="Freeform 989"/>
            <p:cNvSpPr/>
            <p:nvPr/>
          </p:nvSpPr>
          <p:spPr>
            <a:xfrm>
              <a:off x="1503996" y="3470829"/>
              <a:ext cx="7952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91" name="Freeform 990"/>
            <p:cNvSpPr/>
            <p:nvPr/>
          </p:nvSpPr>
          <p:spPr>
            <a:xfrm>
              <a:off x="1546941" y="3470829"/>
              <a:ext cx="3181" cy="20649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92" name="Freeform 991"/>
            <p:cNvSpPr/>
            <p:nvPr/>
          </p:nvSpPr>
          <p:spPr>
            <a:xfrm>
              <a:off x="1586704" y="3467652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93" name="Freeform 992"/>
            <p:cNvSpPr/>
            <p:nvPr/>
          </p:nvSpPr>
          <p:spPr>
            <a:xfrm>
              <a:off x="1618515" y="3470829"/>
              <a:ext cx="3181" cy="23826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94" name="Freeform 993"/>
            <p:cNvSpPr/>
            <p:nvPr/>
          </p:nvSpPr>
          <p:spPr>
            <a:xfrm>
              <a:off x="1658278" y="3470829"/>
              <a:ext cx="3181" cy="30179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95" name="Freeform 994"/>
            <p:cNvSpPr/>
            <p:nvPr/>
          </p:nvSpPr>
          <p:spPr>
            <a:xfrm>
              <a:off x="937765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996" name="Freeform 995"/>
            <p:cNvSpPr/>
            <p:nvPr/>
          </p:nvSpPr>
          <p:spPr>
            <a:xfrm>
              <a:off x="917087" y="3462886"/>
              <a:ext cx="1591" cy="20650"/>
            </a:xfrm>
            <a:custGeom>
              <a:avLst/>
              <a:gdLst>
                <a:gd name="connsiteX0" fmla="*/ 2480 w 2480"/>
                <a:gd name="connsiteY0" fmla="*/ 0 h 21431"/>
                <a:gd name="connsiteX1" fmla="*/ 98 w 248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0" h="21431">
                  <a:moveTo>
                    <a:pt x="2480" y="0"/>
                  </a:moveTo>
                  <a:cubicBezTo>
                    <a:pt x="0" y="19838"/>
                    <a:pt x="98" y="12651"/>
                    <a:pt x="98" y="2143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10" name="Group 996"/>
          <p:cNvGrpSpPr>
            <a:grpSpLocks/>
          </p:cNvGrpSpPr>
          <p:nvPr/>
        </p:nvGrpSpPr>
        <p:grpSpPr bwMode="auto">
          <a:xfrm>
            <a:off x="6948488" y="3501107"/>
            <a:ext cx="792162" cy="215900"/>
            <a:chOff x="899592" y="3284984"/>
            <a:chExt cx="792088" cy="216024"/>
          </a:xfrm>
        </p:grpSpPr>
        <p:sp>
          <p:nvSpPr>
            <p:cNvPr id="998" name="Rounded Rectangle 997"/>
            <p:cNvSpPr/>
            <p:nvPr/>
          </p:nvSpPr>
          <p:spPr>
            <a:xfrm>
              <a:off x="899592" y="3284984"/>
              <a:ext cx="792088" cy="21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aseline="-25000" dirty="0"/>
            </a:p>
          </p:txBody>
        </p:sp>
        <p:sp>
          <p:nvSpPr>
            <p:cNvPr id="999" name="Freeform 998"/>
            <p:cNvSpPr/>
            <p:nvPr/>
          </p:nvSpPr>
          <p:spPr>
            <a:xfrm>
              <a:off x="1012293" y="3284984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0" name="Freeform 999"/>
            <p:cNvSpPr/>
            <p:nvPr/>
          </p:nvSpPr>
          <p:spPr>
            <a:xfrm>
              <a:off x="923402" y="3284984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1" name="Freeform 1000"/>
            <p:cNvSpPr/>
            <p:nvPr/>
          </p:nvSpPr>
          <p:spPr>
            <a:xfrm>
              <a:off x="1042454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2" name="Freeform 1001"/>
            <p:cNvSpPr/>
            <p:nvPr/>
          </p:nvSpPr>
          <p:spPr>
            <a:xfrm>
              <a:off x="1078962" y="3289750"/>
              <a:ext cx="3175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3" name="Freeform 1002"/>
            <p:cNvSpPr/>
            <p:nvPr/>
          </p:nvSpPr>
          <p:spPr>
            <a:xfrm>
              <a:off x="1112297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4" name="Freeform 1003"/>
            <p:cNvSpPr/>
            <p:nvPr/>
          </p:nvSpPr>
          <p:spPr>
            <a:xfrm>
              <a:off x="1145631" y="3289750"/>
              <a:ext cx="3175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5" name="Freeform 1004"/>
            <p:cNvSpPr/>
            <p:nvPr/>
          </p:nvSpPr>
          <p:spPr>
            <a:xfrm>
              <a:off x="1178966" y="3289750"/>
              <a:ext cx="0" cy="30179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6" name="Freeform 1005"/>
            <p:cNvSpPr/>
            <p:nvPr/>
          </p:nvSpPr>
          <p:spPr>
            <a:xfrm>
              <a:off x="1213888" y="3289750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7" name="Freeform 1006"/>
            <p:cNvSpPr/>
            <p:nvPr/>
          </p:nvSpPr>
          <p:spPr>
            <a:xfrm>
              <a:off x="1247222" y="3286573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8" name="Freeform 1007"/>
            <p:cNvSpPr/>
            <p:nvPr/>
          </p:nvSpPr>
          <p:spPr>
            <a:xfrm>
              <a:off x="1275794" y="3296103"/>
              <a:ext cx="0" cy="23826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9" name="Freeform 1008"/>
            <p:cNvSpPr/>
            <p:nvPr/>
          </p:nvSpPr>
          <p:spPr>
            <a:xfrm>
              <a:off x="1304366" y="329133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0" name="Freeform 1009"/>
            <p:cNvSpPr/>
            <p:nvPr/>
          </p:nvSpPr>
          <p:spPr>
            <a:xfrm>
              <a:off x="1340876" y="3294514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1" name="Freeform 1010"/>
            <p:cNvSpPr/>
            <p:nvPr/>
          </p:nvSpPr>
          <p:spPr>
            <a:xfrm>
              <a:off x="1374210" y="3294514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2" name="Freeform 1011"/>
            <p:cNvSpPr/>
            <p:nvPr/>
          </p:nvSpPr>
          <p:spPr>
            <a:xfrm>
              <a:off x="1409131" y="3294514"/>
              <a:ext cx="7937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3" name="Freeform 1012"/>
            <p:cNvSpPr/>
            <p:nvPr/>
          </p:nvSpPr>
          <p:spPr>
            <a:xfrm>
              <a:off x="1451990" y="3294514"/>
              <a:ext cx="3175" cy="20650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4" name="Freeform 1013"/>
            <p:cNvSpPr/>
            <p:nvPr/>
          </p:nvSpPr>
          <p:spPr>
            <a:xfrm>
              <a:off x="1493262" y="3291338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5" name="Freeform 1014"/>
            <p:cNvSpPr/>
            <p:nvPr/>
          </p:nvSpPr>
          <p:spPr>
            <a:xfrm>
              <a:off x="1523421" y="3294514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6" name="Freeform 1015"/>
            <p:cNvSpPr/>
            <p:nvPr/>
          </p:nvSpPr>
          <p:spPr>
            <a:xfrm>
              <a:off x="1564692" y="3294514"/>
              <a:ext cx="1588" cy="30180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7" name="Freeform 1016"/>
            <p:cNvSpPr/>
            <p:nvPr/>
          </p:nvSpPr>
          <p:spPr>
            <a:xfrm>
              <a:off x="1598027" y="3296103"/>
              <a:ext cx="0" cy="27002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8" name="Freeform 1017"/>
            <p:cNvSpPr/>
            <p:nvPr/>
          </p:nvSpPr>
          <p:spPr>
            <a:xfrm>
              <a:off x="986896" y="3292927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19" name="Freeform 1018"/>
            <p:cNvSpPr/>
            <p:nvPr/>
          </p:nvSpPr>
          <p:spPr>
            <a:xfrm>
              <a:off x="1039279" y="3288161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0" name="Freeform 1019"/>
            <p:cNvSpPr/>
            <p:nvPr/>
          </p:nvSpPr>
          <p:spPr>
            <a:xfrm>
              <a:off x="926576" y="3297691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1" name="Freeform 1020"/>
            <p:cNvSpPr/>
            <p:nvPr/>
          </p:nvSpPr>
          <p:spPr>
            <a:xfrm>
              <a:off x="950387" y="3288161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2" name="Freeform 1021"/>
            <p:cNvSpPr/>
            <p:nvPr/>
          </p:nvSpPr>
          <p:spPr>
            <a:xfrm>
              <a:off x="1069438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3" name="Freeform 1022"/>
            <p:cNvSpPr/>
            <p:nvPr/>
          </p:nvSpPr>
          <p:spPr>
            <a:xfrm>
              <a:off x="1105948" y="3292927"/>
              <a:ext cx="3175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4" name="Freeform 1023"/>
            <p:cNvSpPr/>
            <p:nvPr/>
          </p:nvSpPr>
          <p:spPr>
            <a:xfrm>
              <a:off x="1139282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5" name="Freeform 1024"/>
            <p:cNvSpPr/>
            <p:nvPr/>
          </p:nvSpPr>
          <p:spPr>
            <a:xfrm>
              <a:off x="1172616" y="3292927"/>
              <a:ext cx="3175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6" name="Freeform 1025"/>
            <p:cNvSpPr/>
            <p:nvPr/>
          </p:nvSpPr>
          <p:spPr>
            <a:xfrm>
              <a:off x="1205950" y="3292927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7" name="Freeform 1026"/>
            <p:cNvSpPr/>
            <p:nvPr/>
          </p:nvSpPr>
          <p:spPr>
            <a:xfrm>
              <a:off x="1240872" y="3292927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28" name="Freeform 1027"/>
            <p:cNvSpPr/>
            <p:nvPr/>
          </p:nvSpPr>
          <p:spPr>
            <a:xfrm>
              <a:off x="1274207" y="3291338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1" name="Freeform 1030"/>
            <p:cNvSpPr/>
            <p:nvPr/>
          </p:nvSpPr>
          <p:spPr>
            <a:xfrm>
              <a:off x="1302779" y="3300868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2" name="Freeform 1031"/>
            <p:cNvSpPr/>
            <p:nvPr/>
          </p:nvSpPr>
          <p:spPr>
            <a:xfrm>
              <a:off x="1331352" y="329610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3" name="Freeform 1032"/>
            <p:cNvSpPr/>
            <p:nvPr/>
          </p:nvSpPr>
          <p:spPr>
            <a:xfrm>
              <a:off x="1367860" y="3297691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4" name="Freeform 1033"/>
            <p:cNvSpPr/>
            <p:nvPr/>
          </p:nvSpPr>
          <p:spPr>
            <a:xfrm>
              <a:off x="1401195" y="3297691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5" name="Freeform 1034"/>
            <p:cNvSpPr/>
            <p:nvPr/>
          </p:nvSpPr>
          <p:spPr>
            <a:xfrm>
              <a:off x="1436117" y="3297691"/>
              <a:ext cx="7936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6" name="Freeform 1035"/>
            <p:cNvSpPr/>
            <p:nvPr/>
          </p:nvSpPr>
          <p:spPr>
            <a:xfrm>
              <a:off x="1478975" y="3297691"/>
              <a:ext cx="3175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7" name="Freeform 1036"/>
            <p:cNvSpPr/>
            <p:nvPr/>
          </p:nvSpPr>
          <p:spPr>
            <a:xfrm>
              <a:off x="1520246" y="3296103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8" name="Freeform 1037"/>
            <p:cNvSpPr/>
            <p:nvPr/>
          </p:nvSpPr>
          <p:spPr>
            <a:xfrm>
              <a:off x="1550406" y="3297691"/>
              <a:ext cx="4762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39" name="Freeform 1038"/>
            <p:cNvSpPr/>
            <p:nvPr/>
          </p:nvSpPr>
          <p:spPr>
            <a:xfrm>
              <a:off x="1591677" y="3297691"/>
              <a:ext cx="1587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0" name="Freeform 1039"/>
            <p:cNvSpPr/>
            <p:nvPr/>
          </p:nvSpPr>
          <p:spPr>
            <a:xfrm>
              <a:off x="1625011" y="3300868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1" name="Freeform 1040"/>
            <p:cNvSpPr/>
            <p:nvPr/>
          </p:nvSpPr>
          <p:spPr>
            <a:xfrm>
              <a:off x="1644059" y="3302457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2" name="Freeform 1041"/>
            <p:cNvSpPr/>
            <p:nvPr/>
          </p:nvSpPr>
          <p:spPr>
            <a:xfrm>
              <a:off x="1666282" y="3305634"/>
              <a:ext cx="0" cy="30179"/>
            </a:xfrm>
            <a:custGeom>
              <a:avLst/>
              <a:gdLst>
                <a:gd name="connsiteX0" fmla="*/ 0 w 0"/>
                <a:gd name="connsiteY0" fmla="*/ 0 h 30957"/>
                <a:gd name="connsiteX1" fmla="*/ 0 w 0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7">
                  <a:moveTo>
                    <a:pt x="0" y="0"/>
                  </a:moveTo>
                  <a:lnTo>
                    <a:pt x="0" y="30957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3" name="Freeform 1042"/>
            <p:cNvSpPr/>
            <p:nvPr/>
          </p:nvSpPr>
          <p:spPr>
            <a:xfrm>
              <a:off x="1026580" y="3461298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4" name="Freeform 1043"/>
            <p:cNvSpPr/>
            <p:nvPr/>
          </p:nvSpPr>
          <p:spPr>
            <a:xfrm>
              <a:off x="1078962" y="3456532"/>
              <a:ext cx="0" cy="36534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5" name="Freeform 1044"/>
            <p:cNvSpPr/>
            <p:nvPr/>
          </p:nvSpPr>
          <p:spPr>
            <a:xfrm>
              <a:off x="966261" y="3466063"/>
              <a:ext cx="0" cy="23827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6" name="Freeform 1045"/>
            <p:cNvSpPr/>
            <p:nvPr/>
          </p:nvSpPr>
          <p:spPr>
            <a:xfrm>
              <a:off x="990071" y="3456532"/>
              <a:ext cx="0" cy="33357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7" name="Freeform 1046"/>
            <p:cNvSpPr/>
            <p:nvPr/>
          </p:nvSpPr>
          <p:spPr>
            <a:xfrm>
              <a:off x="1109122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8" name="Freeform 1047"/>
            <p:cNvSpPr/>
            <p:nvPr/>
          </p:nvSpPr>
          <p:spPr>
            <a:xfrm>
              <a:off x="1145631" y="3461298"/>
              <a:ext cx="4763" cy="36533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49" name="Freeform 1048"/>
            <p:cNvSpPr/>
            <p:nvPr/>
          </p:nvSpPr>
          <p:spPr>
            <a:xfrm>
              <a:off x="1178966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0" name="Freeform 1049"/>
            <p:cNvSpPr/>
            <p:nvPr/>
          </p:nvSpPr>
          <p:spPr>
            <a:xfrm>
              <a:off x="1212300" y="3461298"/>
              <a:ext cx="4763" cy="27002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1" name="Freeform 1050"/>
            <p:cNvSpPr/>
            <p:nvPr/>
          </p:nvSpPr>
          <p:spPr>
            <a:xfrm>
              <a:off x="1245635" y="3461298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2" name="Freeform 1051"/>
            <p:cNvSpPr/>
            <p:nvPr/>
          </p:nvSpPr>
          <p:spPr>
            <a:xfrm>
              <a:off x="1280556" y="3461298"/>
              <a:ext cx="0" cy="27002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3" name="Freeform 1052"/>
            <p:cNvSpPr/>
            <p:nvPr/>
          </p:nvSpPr>
          <p:spPr>
            <a:xfrm>
              <a:off x="1313890" y="3459709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4" name="Freeform 1053"/>
            <p:cNvSpPr/>
            <p:nvPr/>
          </p:nvSpPr>
          <p:spPr>
            <a:xfrm>
              <a:off x="1342463" y="3469240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5" name="Freeform 1054"/>
            <p:cNvSpPr/>
            <p:nvPr/>
          </p:nvSpPr>
          <p:spPr>
            <a:xfrm>
              <a:off x="1371035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6" name="Freeform 1055"/>
            <p:cNvSpPr/>
            <p:nvPr/>
          </p:nvSpPr>
          <p:spPr>
            <a:xfrm>
              <a:off x="1407545" y="3466063"/>
              <a:ext cx="0" cy="27004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7" name="Freeform 1056"/>
            <p:cNvSpPr/>
            <p:nvPr/>
          </p:nvSpPr>
          <p:spPr>
            <a:xfrm>
              <a:off x="1440878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8" name="Freeform 1057"/>
            <p:cNvSpPr/>
            <p:nvPr/>
          </p:nvSpPr>
          <p:spPr>
            <a:xfrm>
              <a:off x="1475800" y="3466063"/>
              <a:ext cx="9524" cy="27004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59" name="Freeform 1058"/>
            <p:cNvSpPr/>
            <p:nvPr/>
          </p:nvSpPr>
          <p:spPr>
            <a:xfrm>
              <a:off x="1518659" y="3466063"/>
              <a:ext cx="4762" cy="22238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0" name="Freeform 1059"/>
            <p:cNvSpPr/>
            <p:nvPr/>
          </p:nvSpPr>
          <p:spPr>
            <a:xfrm>
              <a:off x="1559930" y="3464475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1" name="Freeform 1060"/>
            <p:cNvSpPr/>
            <p:nvPr/>
          </p:nvSpPr>
          <p:spPr>
            <a:xfrm>
              <a:off x="1590089" y="3466063"/>
              <a:ext cx="4763" cy="23827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2" name="Freeform 1061"/>
            <p:cNvSpPr/>
            <p:nvPr/>
          </p:nvSpPr>
          <p:spPr>
            <a:xfrm>
              <a:off x="1631361" y="3466063"/>
              <a:ext cx="3175" cy="3176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3" name="Freeform 1062"/>
            <p:cNvSpPr/>
            <p:nvPr/>
          </p:nvSpPr>
          <p:spPr>
            <a:xfrm>
              <a:off x="1664696" y="3469240"/>
              <a:ext cx="0" cy="25415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4" name="Freeform 1063"/>
            <p:cNvSpPr/>
            <p:nvPr/>
          </p:nvSpPr>
          <p:spPr>
            <a:xfrm>
              <a:off x="1053565" y="3466063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5" name="Freeform 1064"/>
            <p:cNvSpPr/>
            <p:nvPr/>
          </p:nvSpPr>
          <p:spPr>
            <a:xfrm>
              <a:off x="1105948" y="3461298"/>
              <a:ext cx="0" cy="34945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6" name="Freeform 1065"/>
            <p:cNvSpPr/>
            <p:nvPr/>
          </p:nvSpPr>
          <p:spPr>
            <a:xfrm>
              <a:off x="993245" y="3470829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7" name="Freeform 1066"/>
            <p:cNvSpPr/>
            <p:nvPr/>
          </p:nvSpPr>
          <p:spPr>
            <a:xfrm>
              <a:off x="1017056" y="3461298"/>
              <a:ext cx="0" cy="3335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8" name="Freeform 1067"/>
            <p:cNvSpPr/>
            <p:nvPr/>
          </p:nvSpPr>
          <p:spPr>
            <a:xfrm>
              <a:off x="1136107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69" name="Freeform 1068"/>
            <p:cNvSpPr/>
            <p:nvPr/>
          </p:nvSpPr>
          <p:spPr>
            <a:xfrm>
              <a:off x="1172616" y="3466063"/>
              <a:ext cx="4762" cy="34945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0" name="Freeform 1069"/>
            <p:cNvSpPr/>
            <p:nvPr/>
          </p:nvSpPr>
          <p:spPr>
            <a:xfrm>
              <a:off x="1205950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1" name="Freeform 1070"/>
            <p:cNvSpPr/>
            <p:nvPr/>
          </p:nvSpPr>
          <p:spPr>
            <a:xfrm>
              <a:off x="1239285" y="3466063"/>
              <a:ext cx="4762" cy="25415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2" name="Freeform 1071"/>
            <p:cNvSpPr/>
            <p:nvPr/>
          </p:nvSpPr>
          <p:spPr>
            <a:xfrm>
              <a:off x="1272619" y="3466063"/>
              <a:ext cx="0" cy="30180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3" name="Freeform 1072"/>
            <p:cNvSpPr/>
            <p:nvPr/>
          </p:nvSpPr>
          <p:spPr>
            <a:xfrm>
              <a:off x="1307541" y="3466063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4" name="Freeform 1073"/>
            <p:cNvSpPr/>
            <p:nvPr/>
          </p:nvSpPr>
          <p:spPr>
            <a:xfrm>
              <a:off x="1340876" y="3462886"/>
              <a:ext cx="0" cy="3176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5" name="Freeform 1074"/>
            <p:cNvSpPr/>
            <p:nvPr/>
          </p:nvSpPr>
          <p:spPr>
            <a:xfrm>
              <a:off x="1369448" y="3472417"/>
              <a:ext cx="0" cy="23827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6" name="Freeform 1075"/>
            <p:cNvSpPr/>
            <p:nvPr/>
          </p:nvSpPr>
          <p:spPr>
            <a:xfrm>
              <a:off x="1398020" y="3467652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7" name="Freeform 1076"/>
            <p:cNvSpPr/>
            <p:nvPr/>
          </p:nvSpPr>
          <p:spPr>
            <a:xfrm>
              <a:off x="1434529" y="3470829"/>
              <a:ext cx="0" cy="25415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8" name="Freeform 1077"/>
            <p:cNvSpPr/>
            <p:nvPr/>
          </p:nvSpPr>
          <p:spPr>
            <a:xfrm>
              <a:off x="1467864" y="3470829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79" name="Freeform 1078"/>
            <p:cNvSpPr/>
            <p:nvPr/>
          </p:nvSpPr>
          <p:spPr>
            <a:xfrm>
              <a:off x="1502786" y="3470829"/>
              <a:ext cx="9524" cy="25415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80" name="Freeform 1079"/>
            <p:cNvSpPr/>
            <p:nvPr/>
          </p:nvSpPr>
          <p:spPr>
            <a:xfrm>
              <a:off x="1545644" y="3470829"/>
              <a:ext cx="4763" cy="20649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81" name="Freeform 1080"/>
            <p:cNvSpPr/>
            <p:nvPr/>
          </p:nvSpPr>
          <p:spPr>
            <a:xfrm>
              <a:off x="1586915" y="3467652"/>
              <a:ext cx="0" cy="23826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82" name="Freeform 1081"/>
            <p:cNvSpPr/>
            <p:nvPr/>
          </p:nvSpPr>
          <p:spPr>
            <a:xfrm>
              <a:off x="1617075" y="3470829"/>
              <a:ext cx="4762" cy="23826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83" name="Freeform 1082"/>
            <p:cNvSpPr/>
            <p:nvPr/>
          </p:nvSpPr>
          <p:spPr>
            <a:xfrm>
              <a:off x="1658346" y="3470829"/>
              <a:ext cx="3175" cy="30179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84" name="Freeform 1083"/>
            <p:cNvSpPr/>
            <p:nvPr/>
          </p:nvSpPr>
          <p:spPr>
            <a:xfrm>
              <a:off x="937688" y="3464475"/>
              <a:ext cx="0" cy="28591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85" name="Freeform 1084"/>
            <p:cNvSpPr/>
            <p:nvPr/>
          </p:nvSpPr>
          <p:spPr>
            <a:xfrm>
              <a:off x="917052" y="3462886"/>
              <a:ext cx="1588" cy="20650"/>
            </a:xfrm>
            <a:custGeom>
              <a:avLst/>
              <a:gdLst>
                <a:gd name="connsiteX0" fmla="*/ 2480 w 2480"/>
                <a:gd name="connsiteY0" fmla="*/ 0 h 21431"/>
                <a:gd name="connsiteX1" fmla="*/ 98 w 248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0" h="21431">
                  <a:moveTo>
                    <a:pt x="2480" y="0"/>
                  </a:moveTo>
                  <a:cubicBezTo>
                    <a:pt x="0" y="19838"/>
                    <a:pt x="98" y="12651"/>
                    <a:pt x="98" y="2143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grpSp>
        <p:nvGrpSpPr>
          <p:cNvPr id="11" name="Group 1172"/>
          <p:cNvGrpSpPr>
            <a:grpSpLocks/>
          </p:cNvGrpSpPr>
          <p:nvPr/>
        </p:nvGrpSpPr>
        <p:grpSpPr bwMode="auto">
          <a:xfrm>
            <a:off x="1403350" y="4582195"/>
            <a:ext cx="3313113" cy="935037"/>
            <a:chOff x="899592" y="3284984"/>
            <a:chExt cx="792088" cy="216024"/>
          </a:xfrm>
        </p:grpSpPr>
        <p:sp>
          <p:nvSpPr>
            <p:cNvPr id="1174" name="Rounded Rectangle 1173"/>
            <p:cNvSpPr/>
            <p:nvPr/>
          </p:nvSpPr>
          <p:spPr>
            <a:xfrm>
              <a:off x="899592" y="3284984"/>
              <a:ext cx="792088" cy="21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aseline="-25000" dirty="0"/>
            </a:p>
          </p:txBody>
        </p:sp>
        <p:sp>
          <p:nvSpPr>
            <p:cNvPr id="1175" name="Freeform 1174"/>
            <p:cNvSpPr/>
            <p:nvPr/>
          </p:nvSpPr>
          <p:spPr>
            <a:xfrm>
              <a:off x="1011555" y="3284984"/>
              <a:ext cx="0" cy="35576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76" name="Freeform 1175"/>
            <p:cNvSpPr/>
            <p:nvPr/>
          </p:nvSpPr>
          <p:spPr>
            <a:xfrm>
              <a:off x="923503" y="3284984"/>
              <a:ext cx="0" cy="33375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77" name="Freeform 1176"/>
            <p:cNvSpPr/>
            <p:nvPr/>
          </p:nvSpPr>
          <p:spPr>
            <a:xfrm>
              <a:off x="1042297" y="3289752"/>
              <a:ext cx="0" cy="3080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78" name="Freeform 1177"/>
            <p:cNvSpPr/>
            <p:nvPr/>
          </p:nvSpPr>
          <p:spPr>
            <a:xfrm>
              <a:off x="1078353" y="3289752"/>
              <a:ext cx="4175" cy="35576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79" name="Freeform 1178"/>
            <p:cNvSpPr/>
            <p:nvPr/>
          </p:nvSpPr>
          <p:spPr>
            <a:xfrm>
              <a:off x="1111372" y="3294520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0" name="Freeform 1179"/>
            <p:cNvSpPr/>
            <p:nvPr/>
          </p:nvSpPr>
          <p:spPr>
            <a:xfrm>
              <a:off x="1144771" y="3289752"/>
              <a:ext cx="4554" cy="26040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1" name="Freeform 1180"/>
            <p:cNvSpPr/>
            <p:nvPr/>
          </p:nvSpPr>
          <p:spPr>
            <a:xfrm>
              <a:off x="1178170" y="3289752"/>
              <a:ext cx="0" cy="3080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2" name="Freeform 1181"/>
            <p:cNvSpPr/>
            <p:nvPr/>
          </p:nvSpPr>
          <p:spPr>
            <a:xfrm>
              <a:off x="1213846" y="3289752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3" name="Freeform 1182"/>
            <p:cNvSpPr/>
            <p:nvPr/>
          </p:nvSpPr>
          <p:spPr>
            <a:xfrm>
              <a:off x="1247245" y="3287185"/>
              <a:ext cx="0" cy="31175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4" name="Freeform 1183"/>
            <p:cNvSpPr/>
            <p:nvPr/>
          </p:nvSpPr>
          <p:spPr>
            <a:xfrm>
              <a:off x="1275711" y="3296720"/>
              <a:ext cx="0" cy="23840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5" name="Freeform 1184"/>
            <p:cNvSpPr/>
            <p:nvPr/>
          </p:nvSpPr>
          <p:spPr>
            <a:xfrm>
              <a:off x="1304555" y="3291952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6" name="Freeform 1185"/>
            <p:cNvSpPr/>
            <p:nvPr/>
          </p:nvSpPr>
          <p:spPr>
            <a:xfrm>
              <a:off x="1340231" y="3294520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7" name="Freeform 1186"/>
            <p:cNvSpPr/>
            <p:nvPr/>
          </p:nvSpPr>
          <p:spPr>
            <a:xfrm>
              <a:off x="1373630" y="3294520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8" name="Freeform 1187"/>
            <p:cNvSpPr/>
            <p:nvPr/>
          </p:nvSpPr>
          <p:spPr>
            <a:xfrm>
              <a:off x="1409307" y="3294520"/>
              <a:ext cx="7970" cy="26040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89" name="Freeform 1188"/>
            <p:cNvSpPr/>
            <p:nvPr/>
          </p:nvSpPr>
          <p:spPr>
            <a:xfrm>
              <a:off x="1452194" y="3294520"/>
              <a:ext cx="3036" cy="21272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0" name="Freeform 1189"/>
            <p:cNvSpPr/>
            <p:nvPr/>
          </p:nvSpPr>
          <p:spPr>
            <a:xfrm>
              <a:off x="1492424" y="3291952"/>
              <a:ext cx="0" cy="23840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1" name="Freeform 1190"/>
            <p:cNvSpPr/>
            <p:nvPr/>
          </p:nvSpPr>
          <p:spPr>
            <a:xfrm>
              <a:off x="1523546" y="3294520"/>
              <a:ext cx="4175" cy="23840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2" name="Freeform 1191"/>
            <p:cNvSpPr/>
            <p:nvPr/>
          </p:nvSpPr>
          <p:spPr>
            <a:xfrm>
              <a:off x="1563777" y="3294520"/>
              <a:ext cx="3036" cy="3080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3" name="Freeform 1192"/>
            <p:cNvSpPr/>
            <p:nvPr/>
          </p:nvSpPr>
          <p:spPr>
            <a:xfrm>
              <a:off x="1597176" y="3296720"/>
              <a:ext cx="0" cy="26407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4" name="Freeform 1193"/>
            <p:cNvSpPr/>
            <p:nvPr/>
          </p:nvSpPr>
          <p:spPr>
            <a:xfrm>
              <a:off x="986126" y="3293053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5" name="Freeform 1194"/>
            <p:cNvSpPr/>
            <p:nvPr/>
          </p:nvSpPr>
          <p:spPr>
            <a:xfrm>
              <a:off x="1038502" y="3288285"/>
              <a:ext cx="0" cy="35576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6" name="Freeform 1195"/>
            <p:cNvSpPr/>
            <p:nvPr/>
          </p:nvSpPr>
          <p:spPr>
            <a:xfrm>
              <a:off x="926539" y="3297821"/>
              <a:ext cx="0" cy="23840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7" name="Freeform 1196"/>
            <p:cNvSpPr/>
            <p:nvPr/>
          </p:nvSpPr>
          <p:spPr>
            <a:xfrm>
              <a:off x="950450" y="3288285"/>
              <a:ext cx="0" cy="3337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8" name="Freeform 1197"/>
            <p:cNvSpPr/>
            <p:nvPr/>
          </p:nvSpPr>
          <p:spPr>
            <a:xfrm>
              <a:off x="1069623" y="3293053"/>
              <a:ext cx="0" cy="3080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199" name="Freeform 1198"/>
            <p:cNvSpPr/>
            <p:nvPr/>
          </p:nvSpPr>
          <p:spPr>
            <a:xfrm>
              <a:off x="1105300" y="3293053"/>
              <a:ext cx="4554" cy="35576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0" name="Freeform 1199"/>
            <p:cNvSpPr/>
            <p:nvPr/>
          </p:nvSpPr>
          <p:spPr>
            <a:xfrm>
              <a:off x="1138699" y="3297821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1" name="Freeform 1200"/>
            <p:cNvSpPr/>
            <p:nvPr/>
          </p:nvSpPr>
          <p:spPr>
            <a:xfrm>
              <a:off x="1172098" y="3293053"/>
              <a:ext cx="4175" cy="26040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2" name="Freeform 1201"/>
            <p:cNvSpPr/>
            <p:nvPr/>
          </p:nvSpPr>
          <p:spPr>
            <a:xfrm>
              <a:off x="1205117" y="3293053"/>
              <a:ext cx="0" cy="3080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3" name="Freeform 1202"/>
            <p:cNvSpPr/>
            <p:nvPr/>
          </p:nvSpPr>
          <p:spPr>
            <a:xfrm>
              <a:off x="1240793" y="3293053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4" name="Freeform 1203"/>
            <p:cNvSpPr/>
            <p:nvPr/>
          </p:nvSpPr>
          <p:spPr>
            <a:xfrm>
              <a:off x="1274192" y="3290485"/>
              <a:ext cx="0" cy="31175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5" name="Freeform 1204"/>
            <p:cNvSpPr/>
            <p:nvPr/>
          </p:nvSpPr>
          <p:spPr>
            <a:xfrm>
              <a:off x="1303037" y="3300021"/>
              <a:ext cx="0" cy="23840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6" name="Freeform 1205"/>
            <p:cNvSpPr/>
            <p:nvPr/>
          </p:nvSpPr>
          <p:spPr>
            <a:xfrm>
              <a:off x="1331502" y="3295253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7" name="Freeform 1206"/>
            <p:cNvSpPr/>
            <p:nvPr/>
          </p:nvSpPr>
          <p:spPr>
            <a:xfrm>
              <a:off x="1367178" y="3297821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8" name="Freeform 1207"/>
            <p:cNvSpPr/>
            <p:nvPr/>
          </p:nvSpPr>
          <p:spPr>
            <a:xfrm>
              <a:off x="1400577" y="3297821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09" name="Freeform 1208"/>
            <p:cNvSpPr/>
            <p:nvPr/>
          </p:nvSpPr>
          <p:spPr>
            <a:xfrm>
              <a:off x="1436253" y="3297821"/>
              <a:ext cx="8350" cy="26040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0" name="Freeform 1209"/>
            <p:cNvSpPr/>
            <p:nvPr/>
          </p:nvSpPr>
          <p:spPr>
            <a:xfrm>
              <a:off x="1479141" y="3297821"/>
              <a:ext cx="3416" cy="21272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1" name="Freeform 1210"/>
            <p:cNvSpPr/>
            <p:nvPr/>
          </p:nvSpPr>
          <p:spPr>
            <a:xfrm>
              <a:off x="1519751" y="3295253"/>
              <a:ext cx="0" cy="23840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2" name="Freeform 1211"/>
            <p:cNvSpPr/>
            <p:nvPr/>
          </p:nvSpPr>
          <p:spPr>
            <a:xfrm>
              <a:off x="1550493" y="3297821"/>
              <a:ext cx="4175" cy="23840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3" name="Freeform 1212"/>
            <p:cNvSpPr/>
            <p:nvPr/>
          </p:nvSpPr>
          <p:spPr>
            <a:xfrm>
              <a:off x="1591103" y="3297821"/>
              <a:ext cx="2657" cy="3080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4" name="Freeform 1213"/>
            <p:cNvSpPr/>
            <p:nvPr/>
          </p:nvSpPr>
          <p:spPr>
            <a:xfrm>
              <a:off x="1624502" y="3300021"/>
              <a:ext cx="0" cy="26407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5" name="Freeform 1214"/>
            <p:cNvSpPr/>
            <p:nvPr/>
          </p:nvSpPr>
          <p:spPr>
            <a:xfrm>
              <a:off x="1644618" y="3302589"/>
              <a:ext cx="0" cy="23840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6" name="Freeform 1215"/>
            <p:cNvSpPr/>
            <p:nvPr/>
          </p:nvSpPr>
          <p:spPr>
            <a:xfrm>
              <a:off x="1665872" y="3304789"/>
              <a:ext cx="0" cy="31175"/>
            </a:xfrm>
            <a:custGeom>
              <a:avLst/>
              <a:gdLst>
                <a:gd name="connsiteX0" fmla="*/ 0 w 0"/>
                <a:gd name="connsiteY0" fmla="*/ 0 h 30957"/>
                <a:gd name="connsiteX1" fmla="*/ 0 w 0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7">
                  <a:moveTo>
                    <a:pt x="0" y="0"/>
                  </a:moveTo>
                  <a:lnTo>
                    <a:pt x="0" y="30957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7" name="Freeform 1216"/>
            <p:cNvSpPr/>
            <p:nvPr/>
          </p:nvSpPr>
          <p:spPr>
            <a:xfrm>
              <a:off x="1026356" y="3462131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8" name="Freeform 1217"/>
            <p:cNvSpPr/>
            <p:nvPr/>
          </p:nvSpPr>
          <p:spPr>
            <a:xfrm>
              <a:off x="1078732" y="3457363"/>
              <a:ext cx="0" cy="35576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19" name="Freeform 1218"/>
            <p:cNvSpPr/>
            <p:nvPr/>
          </p:nvSpPr>
          <p:spPr>
            <a:xfrm>
              <a:off x="966770" y="3466899"/>
              <a:ext cx="0" cy="23840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0" name="Freeform 1219"/>
            <p:cNvSpPr/>
            <p:nvPr/>
          </p:nvSpPr>
          <p:spPr>
            <a:xfrm>
              <a:off x="990680" y="3457363"/>
              <a:ext cx="0" cy="33375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1" name="Freeform 1220"/>
            <p:cNvSpPr/>
            <p:nvPr/>
          </p:nvSpPr>
          <p:spPr>
            <a:xfrm>
              <a:off x="1109854" y="3462131"/>
              <a:ext cx="0" cy="3080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2" name="Freeform 1221"/>
            <p:cNvSpPr/>
            <p:nvPr/>
          </p:nvSpPr>
          <p:spPr>
            <a:xfrm>
              <a:off x="1145530" y="3462131"/>
              <a:ext cx="4554" cy="35576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3" name="Freeform 1222"/>
            <p:cNvSpPr/>
            <p:nvPr/>
          </p:nvSpPr>
          <p:spPr>
            <a:xfrm>
              <a:off x="1178929" y="3466899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4" name="Freeform 1223"/>
            <p:cNvSpPr/>
            <p:nvPr/>
          </p:nvSpPr>
          <p:spPr>
            <a:xfrm>
              <a:off x="1212328" y="3462131"/>
              <a:ext cx="4175" cy="26040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5" name="Freeform 1224"/>
            <p:cNvSpPr/>
            <p:nvPr/>
          </p:nvSpPr>
          <p:spPr>
            <a:xfrm>
              <a:off x="1245348" y="3462131"/>
              <a:ext cx="0" cy="3080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6" name="Freeform 1225"/>
            <p:cNvSpPr/>
            <p:nvPr/>
          </p:nvSpPr>
          <p:spPr>
            <a:xfrm>
              <a:off x="1281403" y="3462131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7" name="Freeform 1226"/>
            <p:cNvSpPr/>
            <p:nvPr/>
          </p:nvSpPr>
          <p:spPr>
            <a:xfrm>
              <a:off x="1314423" y="3459564"/>
              <a:ext cx="0" cy="31175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8" name="Freeform 1227"/>
            <p:cNvSpPr/>
            <p:nvPr/>
          </p:nvSpPr>
          <p:spPr>
            <a:xfrm>
              <a:off x="1343268" y="3469100"/>
              <a:ext cx="0" cy="23840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29" name="Freeform 1228"/>
            <p:cNvSpPr/>
            <p:nvPr/>
          </p:nvSpPr>
          <p:spPr>
            <a:xfrm>
              <a:off x="1371733" y="3464332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0" name="Freeform 1229"/>
            <p:cNvSpPr/>
            <p:nvPr/>
          </p:nvSpPr>
          <p:spPr>
            <a:xfrm>
              <a:off x="1407409" y="3466899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1" name="Freeform 1230"/>
            <p:cNvSpPr/>
            <p:nvPr/>
          </p:nvSpPr>
          <p:spPr>
            <a:xfrm>
              <a:off x="1440808" y="3466899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2" name="Freeform 1231"/>
            <p:cNvSpPr/>
            <p:nvPr/>
          </p:nvSpPr>
          <p:spPr>
            <a:xfrm>
              <a:off x="1476484" y="3466899"/>
              <a:ext cx="8350" cy="26040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3" name="Freeform 1232"/>
            <p:cNvSpPr/>
            <p:nvPr/>
          </p:nvSpPr>
          <p:spPr>
            <a:xfrm>
              <a:off x="1519371" y="3466899"/>
              <a:ext cx="3416" cy="21272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4" name="Freeform 1233"/>
            <p:cNvSpPr/>
            <p:nvPr/>
          </p:nvSpPr>
          <p:spPr>
            <a:xfrm>
              <a:off x="1559982" y="3464332"/>
              <a:ext cx="0" cy="23840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5" name="Freeform 1234"/>
            <p:cNvSpPr/>
            <p:nvPr/>
          </p:nvSpPr>
          <p:spPr>
            <a:xfrm>
              <a:off x="1590724" y="3466899"/>
              <a:ext cx="4175" cy="23840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6" name="Freeform 1235"/>
            <p:cNvSpPr/>
            <p:nvPr/>
          </p:nvSpPr>
          <p:spPr>
            <a:xfrm>
              <a:off x="1631334" y="3466899"/>
              <a:ext cx="2657" cy="3080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7" name="Freeform 1236"/>
            <p:cNvSpPr/>
            <p:nvPr/>
          </p:nvSpPr>
          <p:spPr>
            <a:xfrm>
              <a:off x="1664733" y="3469100"/>
              <a:ext cx="0" cy="26407"/>
            </a:xfrm>
            <a:custGeom>
              <a:avLst/>
              <a:gdLst>
                <a:gd name="connsiteX0" fmla="*/ 0 w 0"/>
                <a:gd name="connsiteY0" fmla="*/ 0 h 26193"/>
                <a:gd name="connsiteX1" fmla="*/ 0 w 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3">
                  <a:moveTo>
                    <a:pt x="0" y="0"/>
                  </a:moveTo>
                  <a:lnTo>
                    <a:pt x="0" y="26193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8" name="Freeform 1237"/>
            <p:cNvSpPr/>
            <p:nvPr/>
          </p:nvSpPr>
          <p:spPr>
            <a:xfrm>
              <a:off x="1053683" y="3465432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39" name="Freeform 1238"/>
            <p:cNvSpPr/>
            <p:nvPr/>
          </p:nvSpPr>
          <p:spPr>
            <a:xfrm>
              <a:off x="1106059" y="3460664"/>
              <a:ext cx="0" cy="35576"/>
            </a:xfrm>
            <a:custGeom>
              <a:avLst/>
              <a:gdLst>
                <a:gd name="connsiteX0" fmla="*/ 0 w 0"/>
                <a:gd name="connsiteY0" fmla="*/ 0 h 35719"/>
                <a:gd name="connsiteX1" fmla="*/ 0 w 0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5719">
                  <a:moveTo>
                    <a:pt x="0" y="0"/>
                  </a:moveTo>
                  <a:lnTo>
                    <a:pt x="0" y="35719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0" name="Freeform 1239"/>
            <p:cNvSpPr/>
            <p:nvPr/>
          </p:nvSpPr>
          <p:spPr>
            <a:xfrm>
              <a:off x="994096" y="3470200"/>
              <a:ext cx="0" cy="23840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1" name="Freeform 1240"/>
            <p:cNvSpPr/>
            <p:nvPr/>
          </p:nvSpPr>
          <p:spPr>
            <a:xfrm>
              <a:off x="1017627" y="3460664"/>
              <a:ext cx="0" cy="33376"/>
            </a:xfrm>
            <a:custGeom>
              <a:avLst/>
              <a:gdLst>
                <a:gd name="connsiteX0" fmla="*/ 0 w 0"/>
                <a:gd name="connsiteY0" fmla="*/ 0 h 33338"/>
                <a:gd name="connsiteX1" fmla="*/ 0 w 0"/>
                <a:gd name="connsiteY1" fmla="*/ 33338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8">
                  <a:moveTo>
                    <a:pt x="0" y="0"/>
                  </a:moveTo>
                  <a:lnTo>
                    <a:pt x="0" y="33338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2" name="Freeform 1241"/>
            <p:cNvSpPr/>
            <p:nvPr/>
          </p:nvSpPr>
          <p:spPr>
            <a:xfrm>
              <a:off x="1136801" y="3465432"/>
              <a:ext cx="0" cy="3080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3" name="Freeform 1242"/>
            <p:cNvSpPr/>
            <p:nvPr/>
          </p:nvSpPr>
          <p:spPr>
            <a:xfrm>
              <a:off x="1172477" y="3465432"/>
              <a:ext cx="4554" cy="35576"/>
            </a:xfrm>
            <a:custGeom>
              <a:avLst/>
              <a:gdLst>
                <a:gd name="connsiteX0" fmla="*/ 0 w 4498"/>
                <a:gd name="connsiteY0" fmla="*/ 0 h 35719"/>
                <a:gd name="connsiteX1" fmla="*/ 2381 w 4498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8" h="35719">
                  <a:moveTo>
                    <a:pt x="0" y="0"/>
                  </a:moveTo>
                  <a:cubicBezTo>
                    <a:pt x="4498" y="17996"/>
                    <a:pt x="2381" y="6252"/>
                    <a:pt x="2381" y="35719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4" name="Freeform 1243"/>
            <p:cNvSpPr/>
            <p:nvPr/>
          </p:nvSpPr>
          <p:spPr>
            <a:xfrm>
              <a:off x="1205876" y="3470200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5" name="Freeform 1244"/>
            <p:cNvSpPr/>
            <p:nvPr/>
          </p:nvSpPr>
          <p:spPr>
            <a:xfrm>
              <a:off x="1239275" y="3465432"/>
              <a:ext cx="4175" cy="26040"/>
            </a:xfrm>
            <a:custGeom>
              <a:avLst/>
              <a:gdLst>
                <a:gd name="connsiteX0" fmla="*/ 0 w 4389"/>
                <a:gd name="connsiteY0" fmla="*/ 0 h 26194"/>
                <a:gd name="connsiteX1" fmla="*/ 2381 w 4389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9" h="26194">
                  <a:moveTo>
                    <a:pt x="0" y="0"/>
                  </a:moveTo>
                  <a:cubicBezTo>
                    <a:pt x="4389" y="13168"/>
                    <a:pt x="2381" y="4634"/>
                    <a:pt x="2381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6" name="Freeform 1245"/>
            <p:cNvSpPr/>
            <p:nvPr/>
          </p:nvSpPr>
          <p:spPr>
            <a:xfrm>
              <a:off x="1272674" y="3465432"/>
              <a:ext cx="0" cy="30808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7" name="Freeform 1246"/>
            <p:cNvSpPr/>
            <p:nvPr/>
          </p:nvSpPr>
          <p:spPr>
            <a:xfrm>
              <a:off x="1308350" y="3465432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8" name="Freeform 1247"/>
            <p:cNvSpPr/>
            <p:nvPr/>
          </p:nvSpPr>
          <p:spPr>
            <a:xfrm>
              <a:off x="1341749" y="3462865"/>
              <a:ext cx="0" cy="31175"/>
            </a:xfrm>
            <a:custGeom>
              <a:avLst/>
              <a:gdLst>
                <a:gd name="connsiteX0" fmla="*/ 0 w 0"/>
                <a:gd name="connsiteY0" fmla="*/ 0 h 30956"/>
                <a:gd name="connsiteX1" fmla="*/ 0 w 0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49" name="Freeform 1248"/>
            <p:cNvSpPr/>
            <p:nvPr/>
          </p:nvSpPr>
          <p:spPr>
            <a:xfrm>
              <a:off x="1370214" y="3472400"/>
              <a:ext cx="0" cy="23840"/>
            </a:xfrm>
            <a:custGeom>
              <a:avLst/>
              <a:gdLst>
                <a:gd name="connsiteX0" fmla="*/ 0 w 0"/>
                <a:gd name="connsiteY0" fmla="*/ 0 h 23812"/>
                <a:gd name="connsiteX1" fmla="*/ 0 w 0"/>
                <a:gd name="connsiteY1" fmla="*/ 2381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2">
                  <a:moveTo>
                    <a:pt x="0" y="0"/>
                  </a:moveTo>
                  <a:lnTo>
                    <a:pt x="0" y="2381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0" name="Freeform 1249"/>
            <p:cNvSpPr/>
            <p:nvPr/>
          </p:nvSpPr>
          <p:spPr>
            <a:xfrm>
              <a:off x="1398680" y="3467633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1" name="Freeform 1250"/>
            <p:cNvSpPr/>
            <p:nvPr/>
          </p:nvSpPr>
          <p:spPr>
            <a:xfrm>
              <a:off x="1434356" y="3470200"/>
              <a:ext cx="0" cy="26040"/>
            </a:xfrm>
            <a:custGeom>
              <a:avLst/>
              <a:gdLst>
                <a:gd name="connsiteX0" fmla="*/ 0 w 0"/>
                <a:gd name="connsiteY0" fmla="*/ 0 h 26194"/>
                <a:gd name="connsiteX1" fmla="*/ 0 w 0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6194">
                  <a:moveTo>
                    <a:pt x="0" y="0"/>
                  </a:moveTo>
                  <a:lnTo>
                    <a:pt x="0" y="26194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2" name="Freeform 1251"/>
            <p:cNvSpPr/>
            <p:nvPr/>
          </p:nvSpPr>
          <p:spPr>
            <a:xfrm>
              <a:off x="1467755" y="3470200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3" name="Freeform 1252"/>
            <p:cNvSpPr/>
            <p:nvPr/>
          </p:nvSpPr>
          <p:spPr>
            <a:xfrm>
              <a:off x="1503431" y="3470200"/>
              <a:ext cx="8350" cy="26040"/>
            </a:xfrm>
            <a:custGeom>
              <a:avLst/>
              <a:gdLst>
                <a:gd name="connsiteX0" fmla="*/ 0 w 8284"/>
                <a:gd name="connsiteY0" fmla="*/ 0 h 26194"/>
                <a:gd name="connsiteX1" fmla="*/ 4762 w 8284"/>
                <a:gd name="connsiteY1" fmla="*/ 26194 h 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4" h="26194">
                  <a:moveTo>
                    <a:pt x="0" y="0"/>
                  </a:moveTo>
                  <a:cubicBezTo>
                    <a:pt x="8284" y="12428"/>
                    <a:pt x="4762" y="4282"/>
                    <a:pt x="4762" y="2619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4" name="Freeform 1253"/>
            <p:cNvSpPr/>
            <p:nvPr/>
          </p:nvSpPr>
          <p:spPr>
            <a:xfrm>
              <a:off x="1546318" y="3470200"/>
              <a:ext cx="3416" cy="21272"/>
            </a:xfrm>
            <a:custGeom>
              <a:avLst/>
              <a:gdLst>
                <a:gd name="connsiteX0" fmla="*/ 0 w 3344"/>
                <a:gd name="connsiteY0" fmla="*/ 0 h 21432"/>
                <a:gd name="connsiteX1" fmla="*/ 2381 w 3344"/>
                <a:gd name="connsiteY1" fmla="*/ 21432 h 2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" h="21432">
                  <a:moveTo>
                    <a:pt x="0" y="0"/>
                  </a:moveTo>
                  <a:cubicBezTo>
                    <a:pt x="3344" y="13376"/>
                    <a:pt x="2381" y="6252"/>
                    <a:pt x="2381" y="2143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5" name="Freeform 1254"/>
            <p:cNvSpPr/>
            <p:nvPr/>
          </p:nvSpPr>
          <p:spPr>
            <a:xfrm>
              <a:off x="1586929" y="3467633"/>
              <a:ext cx="0" cy="23840"/>
            </a:xfrm>
            <a:custGeom>
              <a:avLst/>
              <a:gdLst>
                <a:gd name="connsiteX0" fmla="*/ 0 w 0"/>
                <a:gd name="connsiteY0" fmla="*/ 0 h 23813"/>
                <a:gd name="connsiteX1" fmla="*/ 0 w 0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13">
                  <a:moveTo>
                    <a:pt x="0" y="0"/>
                  </a:moveTo>
                  <a:lnTo>
                    <a:pt x="0" y="2381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6" name="Freeform 1255"/>
            <p:cNvSpPr/>
            <p:nvPr/>
          </p:nvSpPr>
          <p:spPr>
            <a:xfrm>
              <a:off x="1618050" y="3470200"/>
              <a:ext cx="3795" cy="23840"/>
            </a:xfrm>
            <a:custGeom>
              <a:avLst/>
              <a:gdLst>
                <a:gd name="connsiteX0" fmla="*/ 0 w 4138"/>
                <a:gd name="connsiteY0" fmla="*/ 0 h 23813"/>
                <a:gd name="connsiteX1" fmla="*/ 2381 w 4138"/>
                <a:gd name="connsiteY1" fmla="*/ 23813 h 2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" h="23813">
                  <a:moveTo>
                    <a:pt x="0" y="0"/>
                  </a:moveTo>
                  <a:cubicBezTo>
                    <a:pt x="4138" y="12415"/>
                    <a:pt x="2381" y="4634"/>
                    <a:pt x="2381" y="23813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7" name="Freeform 1256"/>
            <p:cNvSpPr/>
            <p:nvPr/>
          </p:nvSpPr>
          <p:spPr>
            <a:xfrm>
              <a:off x="1658281" y="3470200"/>
              <a:ext cx="2657" cy="30808"/>
            </a:xfrm>
            <a:custGeom>
              <a:avLst/>
              <a:gdLst>
                <a:gd name="connsiteX0" fmla="*/ 0 w 2732"/>
                <a:gd name="connsiteY0" fmla="*/ 0 h 30957"/>
                <a:gd name="connsiteX1" fmla="*/ 2381 w 2732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2" h="30957">
                  <a:moveTo>
                    <a:pt x="0" y="0"/>
                  </a:moveTo>
                  <a:cubicBezTo>
                    <a:pt x="2732" y="24588"/>
                    <a:pt x="2381" y="14244"/>
                    <a:pt x="2381" y="3095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8" name="Freeform 1257"/>
            <p:cNvSpPr/>
            <p:nvPr/>
          </p:nvSpPr>
          <p:spPr>
            <a:xfrm>
              <a:off x="938304" y="3464698"/>
              <a:ext cx="0" cy="28608"/>
            </a:xfrm>
            <a:custGeom>
              <a:avLst/>
              <a:gdLst>
                <a:gd name="connsiteX0" fmla="*/ 0 w 0"/>
                <a:gd name="connsiteY0" fmla="*/ 0 h 28575"/>
                <a:gd name="connsiteX1" fmla="*/ 0 w 0"/>
                <a:gd name="connsiteY1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75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259" name="Freeform 1258"/>
            <p:cNvSpPr/>
            <p:nvPr/>
          </p:nvSpPr>
          <p:spPr>
            <a:xfrm>
              <a:off x="916671" y="3462498"/>
              <a:ext cx="2657" cy="21272"/>
            </a:xfrm>
            <a:custGeom>
              <a:avLst/>
              <a:gdLst>
                <a:gd name="connsiteX0" fmla="*/ 2480 w 2480"/>
                <a:gd name="connsiteY0" fmla="*/ 0 h 21431"/>
                <a:gd name="connsiteX1" fmla="*/ 98 w 2480"/>
                <a:gd name="connsiteY1" fmla="*/ 21431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0" h="21431">
                  <a:moveTo>
                    <a:pt x="2480" y="0"/>
                  </a:moveTo>
                  <a:cubicBezTo>
                    <a:pt x="0" y="19838"/>
                    <a:pt x="98" y="12651"/>
                    <a:pt x="98" y="21431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sp>
        <p:nvSpPr>
          <p:cNvPr id="789" name="TextBox 788"/>
          <p:cNvSpPr txBox="1">
            <a:spLocks noChangeArrowheads="1"/>
          </p:cNvSpPr>
          <p:nvPr/>
        </p:nvSpPr>
        <p:spPr bwMode="auto">
          <a:xfrm>
            <a:off x="5076825" y="4940970"/>
            <a:ext cx="3868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‘</a:t>
            </a:r>
            <a:r>
              <a:rPr lang="en-GB" dirty="0" smtClean="0"/>
              <a:t>Lawn’ of </a:t>
            </a:r>
            <a:r>
              <a:rPr lang="en-GB" dirty="0"/>
              <a:t>short adapter DNA strands</a:t>
            </a:r>
          </a:p>
        </p:txBody>
      </p:sp>
      <p:sp>
        <p:nvSpPr>
          <p:cNvPr id="791" name="Rectangle 790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Illumina </a:t>
            </a:r>
            <a:r>
              <a:rPr lang="en-US" sz="3600" b="1" dirty="0" err="1" smtClean="0"/>
              <a:t>Flowcell</a:t>
            </a:r>
            <a:r>
              <a:rPr lang="en-US" sz="3600" b="1" dirty="0" smtClean="0"/>
              <a:t> Overview</a:t>
            </a:r>
            <a:endParaRPr lang="en-US" sz="3600" b="1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L 0.40173 3.7037E-6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8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268760"/>
            <a:ext cx="770096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Hybridise</a:t>
            </a:r>
            <a:r>
              <a:rPr lang="en-US" sz="3600" b="1" dirty="0" smtClean="0"/>
              <a:t> and extend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820" y="1124744"/>
            <a:ext cx="749458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Bridge Amplification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484784"/>
            <a:ext cx="7473950" cy="367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900113" y="5765194"/>
            <a:ext cx="6022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+mn-lt"/>
              </a:rPr>
              <a:t>Final step on </a:t>
            </a:r>
            <a:r>
              <a:rPr lang="en-GB" sz="2000" dirty="0" err="1">
                <a:solidFill>
                  <a:schemeClr val="tx2"/>
                </a:solidFill>
                <a:latin typeface="+mn-lt"/>
              </a:rPr>
              <a:t>cBOT</a:t>
            </a:r>
            <a:r>
              <a:rPr lang="en-GB" sz="2000" dirty="0">
                <a:solidFill>
                  <a:schemeClr val="tx2"/>
                </a:solidFill>
                <a:latin typeface="+mn-lt"/>
              </a:rPr>
              <a:t> is to hybridise the sequencing primer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1475582" y="3357240"/>
            <a:ext cx="3097212" cy="13684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What is sequenced?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8" name="Picture 2" descr="14102010837.JPG"/>
          <p:cNvPicPr>
            <a:picLocks noChangeAspect="1"/>
          </p:cNvPicPr>
          <p:nvPr/>
        </p:nvPicPr>
        <p:blipFill>
          <a:blip r:embed="rId2" cstate="print"/>
          <a:srcRect r="13860"/>
          <a:stretch>
            <a:fillRect/>
          </a:stretch>
        </p:blipFill>
        <p:spPr bwMode="auto">
          <a:xfrm>
            <a:off x="971550" y="1268413"/>
            <a:ext cx="3240088" cy="211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1844824"/>
            <a:ext cx="1446213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3" y="3717032"/>
            <a:ext cx="195897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16448" y="3717032"/>
            <a:ext cx="2111375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308304" y="4039904"/>
            <a:ext cx="172819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Uses Time Delay Integration – continuous scanning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008" y="1052736"/>
            <a:ext cx="10572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6136" y="2060848"/>
            <a:ext cx="1224136" cy="360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Illumina </a:t>
            </a:r>
            <a:r>
              <a:rPr lang="en-US" sz="3600" b="1" dirty="0" err="1" smtClean="0"/>
              <a:t>HiSeq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8145" y="1004441"/>
            <a:ext cx="12382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910748"/>
            <a:ext cx="19145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510927" y="2637617"/>
            <a:ext cx="18732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  <a:latin typeface="+mn-lt"/>
              </a:rPr>
              <a:t>Two overlapping clusters may have the same cycle 1 base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65151" y="2027257"/>
            <a:ext cx="37752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  <a:latin typeface="+mn-lt"/>
              </a:rPr>
              <a:t>Cluster detection is </a:t>
            </a:r>
            <a:r>
              <a:rPr lang="en-GB" sz="1600" dirty="0" smtClean="0">
                <a:solidFill>
                  <a:schemeClr val="tx2"/>
                </a:solidFill>
                <a:latin typeface="+mn-lt"/>
              </a:rPr>
              <a:t>calculated in cycles 1- 4</a:t>
            </a:r>
            <a:endParaRPr lang="en-GB" sz="16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3807" name="Picture 15" descr="lane3"/>
          <p:cNvPicPr>
            <a:picLocks noChangeAspect="1" noChangeArrowheads="1"/>
          </p:cNvPicPr>
          <p:nvPr/>
        </p:nvPicPr>
        <p:blipFill>
          <a:blip r:embed="rId5" cstate="print"/>
          <a:srcRect l="60330" t="15044" r="38129" b="81235"/>
          <a:stretch>
            <a:fillRect/>
          </a:stretch>
        </p:blipFill>
        <p:spPr bwMode="auto">
          <a:xfrm>
            <a:off x="251520" y="933003"/>
            <a:ext cx="792163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 rot="10800000" flipV="1">
            <a:off x="683320" y="1509266"/>
            <a:ext cx="863600" cy="431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lane3"/>
          <p:cNvPicPr>
            <a:picLocks noChangeAspect="1" noChangeArrowheads="1"/>
          </p:cNvPicPr>
          <p:nvPr/>
        </p:nvPicPr>
        <p:blipFill>
          <a:blip r:embed="rId5" cstate="print"/>
          <a:srcRect l="55322" t="5118" r="960" b="38681"/>
          <a:stretch>
            <a:fillRect/>
          </a:stretch>
        </p:blipFill>
        <p:spPr bwMode="auto">
          <a:xfrm>
            <a:off x="3176264" y="2855436"/>
            <a:ext cx="2232248" cy="2227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lane4"/>
          <p:cNvPicPr>
            <a:picLocks noChangeAspect="1" noChangeArrowheads="1"/>
          </p:cNvPicPr>
          <p:nvPr/>
        </p:nvPicPr>
        <p:blipFill>
          <a:blip r:embed="rId6" cstate="print"/>
          <a:srcRect l="55177" t="4872" r="1062" b="38860"/>
          <a:stretch>
            <a:fillRect/>
          </a:stretch>
        </p:blipFill>
        <p:spPr bwMode="auto">
          <a:xfrm>
            <a:off x="6200599" y="2855435"/>
            <a:ext cx="2232248" cy="222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Cluster detection</a:t>
            </a:r>
            <a:endParaRPr lang="en-US" sz="3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1" t="13831" r="51538" b="18325"/>
          <a:stretch/>
        </p:blipFill>
        <p:spPr bwMode="auto">
          <a:xfrm>
            <a:off x="4534933" y="2780928"/>
            <a:ext cx="3205419" cy="341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1064" y="5365665"/>
            <a:ext cx="9359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tx2"/>
                </a:solidFill>
                <a:latin typeface="+mn-lt"/>
              </a:rPr>
              <a:t>Aim for ~ 850,000 </a:t>
            </a:r>
            <a:r>
              <a:rPr lang="en-GB" sz="1600" dirty="0">
                <a:solidFill>
                  <a:schemeClr val="tx2"/>
                </a:solidFill>
                <a:latin typeface="+mn-lt"/>
              </a:rPr>
              <a:t>clusters/mm² </a:t>
            </a:r>
            <a:r>
              <a:rPr lang="en-GB" sz="1600" dirty="0" smtClean="0">
                <a:solidFill>
                  <a:schemeClr val="tx2"/>
                </a:solidFill>
                <a:latin typeface="+mn-lt"/>
              </a:rPr>
              <a:t>and balanced </a:t>
            </a:r>
          </a:p>
          <a:p>
            <a:r>
              <a:rPr lang="en-GB" sz="1600" dirty="0" smtClean="0">
                <a:solidFill>
                  <a:schemeClr val="tx2"/>
                </a:solidFill>
                <a:latin typeface="+mn-lt"/>
              </a:rPr>
              <a:t>representation </a:t>
            </a:r>
            <a:r>
              <a:rPr lang="en-GB" sz="1600" dirty="0">
                <a:solidFill>
                  <a:schemeClr val="tx2"/>
                </a:solidFill>
                <a:latin typeface="+mn-lt"/>
              </a:rPr>
              <a:t>of </a:t>
            </a:r>
            <a:r>
              <a:rPr lang="en-GB" sz="1600" dirty="0" smtClean="0">
                <a:solidFill>
                  <a:schemeClr val="tx2"/>
                </a:solidFill>
                <a:latin typeface="+mn-lt"/>
              </a:rPr>
              <a:t>each of the four bases at </a:t>
            </a:r>
            <a:r>
              <a:rPr lang="en-GB" sz="1600" dirty="0">
                <a:solidFill>
                  <a:schemeClr val="tx2"/>
                </a:solidFill>
                <a:latin typeface="+mn-lt"/>
              </a:rPr>
              <a:t>the </a:t>
            </a:r>
            <a:endParaRPr lang="en-GB" sz="1600" dirty="0" smtClean="0">
              <a:solidFill>
                <a:schemeClr val="tx2"/>
              </a:solidFill>
              <a:latin typeface="+mn-lt"/>
            </a:endParaRPr>
          </a:p>
          <a:p>
            <a:r>
              <a:rPr lang="en-GB" sz="1600" dirty="0" smtClean="0">
                <a:solidFill>
                  <a:schemeClr val="tx2"/>
                </a:solidFill>
                <a:latin typeface="+mn-lt"/>
              </a:rPr>
              <a:t>beginning </a:t>
            </a:r>
            <a:r>
              <a:rPr lang="en-GB" sz="1600" dirty="0">
                <a:solidFill>
                  <a:schemeClr val="tx2"/>
                </a:solidFill>
                <a:latin typeface="+mn-lt"/>
              </a:rPr>
              <a:t>of each </a:t>
            </a:r>
            <a:r>
              <a:rPr lang="en-GB" sz="1600" dirty="0" smtClean="0">
                <a:solidFill>
                  <a:schemeClr val="tx2"/>
                </a:solidFill>
                <a:latin typeface="+mn-lt"/>
              </a:rPr>
              <a:t>read</a:t>
            </a:r>
            <a:endParaRPr lang="en-GB" sz="1600" dirty="0">
              <a:solidFill>
                <a:schemeClr val="tx2"/>
              </a:solidFill>
              <a:latin typeface="+mn-lt"/>
            </a:endParaRPr>
          </a:p>
          <a:p>
            <a:endParaRPr lang="en-GB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31831" r="48274"/>
          <a:stretch>
            <a:fillRect/>
          </a:stretch>
        </p:blipFill>
        <p:spPr bwMode="auto">
          <a:xfrm>
            <a:off x="3276600" y="1125538"/>
            <a:ext cx="10795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14281" r="68478"/>
          <a:stretch>
            <a:fillRect/>
          </a:stretch>
        </p:blipFill>
        <p:spPr bwMode="auto">
          <a:xfrm>
            <a:off x="1692275" y="1125538"/>
            <a:ext cx="935038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 cstate="print"/>
          <a:srcRect r="85411"/>
          <a:stretch>
            <a:fillRect/>
          </a:stretch>
        </p:blipFill>
        <p:spPr bwMode="auto">
          <a:xfrm>
            <a:off x="250825" y="1125538"/>
            <a:ext cx="792163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51108" r="35629"/>
          <a:stretch>
            <a:fillRect/>
          </a:stretch>
        </p:blipFill>
        <p:spPr bwMode="auto">
          <a:xfrm>
            <a:off x="5148263" y="1196975"/>
            <a:ext cx="719137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69522" r="11909"/>
          <a:stretch>
            <a:fillRect/>
          </a:stretch>
        </p:blipFill>
        <p:spPr bwMode="auto">
          <a:xfrm>
            <a:off x="6948488" y="1341438"/>
            <a:ext cx="1008062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87935"/>
          <a:stretch>
            <a:fillRect/>
          </a:stretch>
        </p:blipFill>
        <p:spPr bwMode="auto">
          <a:xfrm>
            <a:off x="8382000" y="1268413"/>
            <a:ext cx="6540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99592" y="4161780"/>
            <a:ext cx="1728787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Incorporate 1 fluorescent nucleotide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772842" y="4161780"/>
            <a:ext cx="1655762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Excite and image fluorescence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428604" y="4150668"/>
            <a:ext cx="20875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Cleave terminator and 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fluorophore</a:t>
            </a:r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516167" y="4149080"/>
            <a:ext cx="2484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Repeat 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process</a:t>
            </a:r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/>
          <a:srcRect r="22752"/>
          <a:stretch>
            <a:fillRect/>
          </a:stretch>
        </p:blipFill>
        <p:spPr bwMode="auto">
          <a:xfrm>
            <a:off x="2987675" y="5300538"/>
            <a:ext cx="5545138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/>
          <a:srcRect r="87961"/>
          <a:stretch>
            <a:fillRect/>
          </a:stretch>
        </p:blipFill>
        <p:spPr bwMode="auto">
          <a:xfrm>
            <a:off x="2987675" y="5301134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SBS Sequencing Chemistry 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971600" y="1916832"/>
            <a:ext cx="216024" cy="66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SBS Sequencing Chemistry 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42" t="22254" r="73338" b="29466"/>
          <a:stretch/>
        </p:blipFill>
        <p:spPr>
          <a:xfrm>
            <a:off x="98502" y="926433"/>
            <a:ext cx="8946996" cy="40867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1782" y="5302652"/>
            <a:ext cx="849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tx2"/>
                </a:solidFill>
                <a:latin typeface="+mn-lt"/>
              </a:rPr>
              <a:t>Basecalling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 : The identity of each base of a cluster is identified from sequential images  </a:t>
            </a:r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SBS Sequencing Chemistry 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23528" y="980728"/>
            <a:ext cx="73448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HiSeq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 2500, </a:t>
            </a:r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NextSeq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 and </a:t>
            </a:r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MiSeq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 </a:t>
            </a:r>
          </a:p>
          <a:p>
            <a:r>
              <a:rPr lang="en-GB" sz="2000" dirty="0">
                <a:solidFill>
                  <a:schemeClr val="tx2"/>
                </a:solidFill>
                <a:latin typeface="+mn-lt"/>
              </a:rPr>
              <a:t>	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- clusters formed randomly on the surface of the </a:t>
            </a:r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flowcell</a:t>
            </a:r>
            <a:endParaRPr lang="en-GB" sz="2000" dirty="0" smtClean="0">
              <a:solidFill>
                <a:schemeClr val="tx2"/>
              </a:solidFill>
              <a:latin typeface="+mn-lt"/>
            </a:endParaRPr>
          </a:p>
          <a:p>
            <a:endParaRPr lang="en-GB" sz="2000" dirty="0" smtClean="0">
              <a:solidFill>
                <a:schemeClr val="tx2"/>
              </a:solidFill>
              <a:latin typeface="+mn-lt"/>
            </a:endParaRPr>
          </a:p>
          <a:p>
            <a:endParaRPr lang="en-GB" sz="2000" dirty="0">
              <a:solidFill>
                <a:schemeClr val="tx2"/>
              </a:solidFill>
              <a:latin typeface="+mn-lt"/>
            </a:endParaRPr>
          </a:p>
          <a:p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HiSeq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 3000, 4000</a:t>
            </a: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	- clusters only form within </a:t>
            </a:r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nanowells</a:t>
            </a:r>
            <a:endParaRPr lang="en-GB" sz="2000" dirty="0" smtClean="0">
              <a:solidFill>
                <a:schemeClr val="tx2"/>
              </a:solidFill>
              <a:latin typeface="+mn-lt"/>
            </a:endParaRP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	- patterned </a:t>
            </a:r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flowcells</a:t>
            </a:r>
            <a:endParaRPr lang="en-GB" sz="2000" dirty="0" smtClean="0">
              <a:solidFill>
                <a:schemeClr val="tx2"/>
              </a:solidFill>
              <a:latin typeface="+mn-lt"/>
            </a:endParaRPr>
          </a:p>
          <a:p>
            <a:endParaRPr lang="en-GB" sz="2000" dirty="0" smtClean="0">
              <a:solidFill>
                <a:schemeClr val="tx2"/>
              </a:solidFill>
              <a:latin typeface="+mn-lt"/>
            </a:endParaRPr>
          </a:p>
          <a:p>
            <a:endParaRPr lang="en-GB" sz="2000" dirty="0" smtClean="0">
              <a:solidFill>
                <a:schemeClr val="tx2"/>
              </a:solidFill>
              <a:latin typeface="+mn-lt"/>
            </a:endParaRPr>
          </a:p>
          <a:p>
            <a:endParaRPr lang="en-GB" sz="2000" dirty="0">
              <a:solidFill>
                <a:schemeClr val="tx2"/>
              </a:solidFill>
              <a:latin typeface="+mn-lt"/>
            </a:endParaRPr>
          </a:p>
          <a:p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NextSeq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 </a:t>
            </a:r>
          </a:p>
          <a:p>
            <a:r>
              <a:rPr lang="en-GB" sz="2000" dirty="0">
                <a:solidFill>
                  <a:schemeClr val="tx2"/>
                </a:solidFill>
                <a:latin typeface="+mn-lt"/>
              </a:rPr>
              <a:t> 	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utilises 2-colour instead of 4-colour chemistry resulting in 	faster sequencing time</a:t>
            </a:r>
          </a:p>
          <a:p>
            <a:endParaRPr lang="en-GB" sz="2000" dirty="0">
              <a:solidFill>
                <a:schemeClr val="tx2"/>
              </a:solidFill>
              <a:latin typeface="+mn-lt"/>
            </a:endParaRP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                  T- green               A - both</a:t>
            </a:r>
          </a:p>
          <a:p>
            <a:r>
              <a:rPr lang="en-GB" sz="2000" dirty="0">
                <a:solidFill>
                  <a:schemeClr val="tx2"/>
                </a:solidFill>
                <a:latin typeface="+mn-lt"/>
              </a:rPr>
              <a:t>	 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 C – red                 G – no dye</a:t>
            </a:r>
          </a:p>
          <a:p>
            <a:endParaRPr lang="en-GB" sz="2000" dirty="0" smtClean="0">
              <a:solidFill>
                <a:schemeClr val="tx2"/>
              </a:solidFill>
              <a:latin typeface="+mn-lt"/>
            </a:endParaRPr>
          </a:p>
          <a:p>
            <a:r>
              <a:rPr lang="en-GB" sz="2000" dirty="0">
                <a:solidFill>
                  <a:schemeClr val="tx2"/>
                </a:solidFill>
                <a:latin typeface="+mn-lt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16" t="28300" r="79209" b="45800"/>
          <a:stretch/>
        </p:blipFill>
        <p:spPr>
          <a:xfrm>
            <a:off x="5471863" y="4765310"/>
            <a:ext cx="3400173" cy="1270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584" t="36879" r="83822" b="29301"/>
          <a:stretch/>
        </p:blipFill>
        <p:spPr>
          <a:xfrm>
            <a:off x="7171950" y="843050"/>
            <a:ext cx="2340501" cy="1528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6686" t="36879" r="74371" b="29301"/>
          <a:stretch/>
        </p:blipFill>
        <p:spPr>
          <a:xfrm>
            <a:off x="5724128" y="2562175"/>
            <a:ext cx="1917528" cy="14832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8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63" b="4970"/>
          <a:stretch/>
        </p:blipFill>
        <p:spPr bwMode="auto">
          <a:xfrm>
            <a:off x="107504" y="908720"/>
            <a:ext cx="8928992" cy="529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Illumina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" t="-2879" r="49963" b="5174"/>
          <a:stretch/>
        </p:blipFill>
        <p:spPr bwMode="auto">
          <a:xfrm>
            <a:off x="-108520" y="662146"/>
            <a:ext cx="9145016" cy="546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7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-1"/>
            <a:ext cx="9144000" cy="64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Timeline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smtClean="0">
                <a:hlinkClick r:id="rId3" action="ppaction://hlinkfile" tooltip="1953 in science"/>
              </a:rPr>
              <a:t>1953</a:t>
            </a:r>
            <a:r>
              <a:rPr lang="en-GB" dirty="0" smtClean="0"/>
              <a:t> Discovery of the structure of the </a:t>
            </a:r>
            <a:r>
              <a:rPr lang="en-GB" dirty="0" smtClean="0">
                <a:hlinkClick r:id="rId4" action="ppaction://hlinkfile" tooltip="DNA double helix"/>
              </a:rPr>
              <a:t>DNA double helix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>
                <a:hlinkClick r:id="rId5" action="ppaction://hlinkfile" tooltip="1972 in science"/>
              </a:rPr>
              <a:t>1972</a:t>
            </a:r>
            <a:r>
              <a:rPr lang="en-GB" dirty="0" smtClean="0"/>
              <a:t> Development of </a:t>
            </a:r>
            <a:r>
              <a:rPr lang="en-GB" dirty="0" smtClean="0">
                <a:hlinkClick r:id="rId6" action="ppaction://hlinkfile" tooltip="Recombinant DNA"/>
              </a:rPr>
              <a:t>recombinant DNA</a:t>
            </a:r>
            <a:r>
              <a:rPr lang="en-GB" dirty="0" smtClean="0"/>
              <a:t> technology, which permits isolation of defined fragments of DNA</a:t>
            </a:r>
          </a:p>
          <a:p>
            <a:endParaRPr lang="en-GB" dirty="0" smtClean="0"/>
          </a:p>
          <a:p>
            <a:r>
              <a:rPr lang="en-GB" dirty="0" smtClean="0">
                <a:hlinkClick r:id="rId7" action="ppaction://hlinkfile" tooltip="1975 in science"/>
              </a:rPr>
              <a:t>1975</a:t>
            </a:r>
            <a:r>
              <a:rPr lang="en-GB" dirty="0" smtClean="0"/>
              <a:t> The first complete DNA genome to be sequenced is that of </a:t>
            </a:r>
            <a:r>
              <a:rPr lang="en-GB" dirty="0" err="1" smtClean="0">
                <a:hlinkClick r:id="rId8" action="ppaction://hlinkfile" tooltip="Bacteriophage φX174"/>
              </a:rPr>
              <a:t>bacteriophage</a:t>
            </a:r>
            <a:r>
              <a:rPr lang="en-GB" dirty="0" smtClean="0">
                <a:hlinkClick r:id="rId8" action="ppaction://hlinkfile" tooltip="Bacteriophage φX174"/>
              </a:rPr>
              <a:t> φX174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hlinkClick r:id="rId9" action="ppaction://hlinkfile" tooltip="1977 in science"/>
              </a:rPr>
              <a:t>1977</a:t>
            </a:r>
            <a:r>
              <a:rPr lang="en-GB" dirty="0" smtClean="0"/>
              <a:t> </a:t>
            </a:r>
            <a:r>
              <a:rPr lang="en-GB" dirty="0" smtClean="0">
                <a:hlinkClick r:id="rId10" action="ppaction://hlinkfile" tooltip="Allan Maxam"/>
              </a:rPr>
              <a:t>Allan </a:t>
            </a:r>
            <a:r>
              <a:rPr lang="en-GB" dirty="0" err="1" smtClean="0">
                <a:hlinkClick r:id="rId10" action="ppaction://hlinkfile" tooltip="Allan Maxam"/>
              </a:rPr>
              <a:t>Maxam</a:t>
            </a:r>
            <a:r>
              <a:rPr lang="en-GB" dirty="0" smtClean="0"/>
              <a:t> and </a:t>
            </a:r>
            <a:r>
              <a:rPr lang="en-GB" dirty="0" smtClean="0">
                <a:hlinkClick r:id="rId11" action="ppaction://hlinkfile" tooltip="Walter Gilbert"/>
              </a:rPr>
              <a:t>Walter Gilbert</a:t>
            </a:r>
            <a:r>
              <a:rPr lang="en-GB" dirty="0" smtClean="0"/>
              <a:t> publish "DNA sequencing by chemical degradation".</a:t>
            </a:r>
            <a:r>
              <a:rPr lang="en-GB" baseline="30000" dirty="0" smtClean="0"/>
              <a:t> </a:t>
            </a:r>
          </a:p>
          <a:p>
            <a:pPr lvl="1"/>
            <a:r>
              <a:rPr lang="en-GB" sz="2300" i="0" dirty="0" smtClean="0">
                <a:hlinkClick r:id="rId12" action="ppaction://hlinkfile" tooltip="Frederick Sanger"/>
              </a:rPr>
              <a:t>Frederick Sanger</a:t>
            </a:r>
            <a:r>
              <a:rPr lang="en-GB" sz="2300" i="0" dirty="0" smtClean="0"/>
              <a:t> independently publishes "DNA sequencing by enzymatic synthesis".</a:t>
            </a:r>
          </a:p>
          <a:p>
            <a:pPr>
              <a:buNone/>
            </a:pPr>
            <a:r>
              <a:rPr lang="en-GB" sz="3300" dirty="0" smtClean="0">
                <a:hlinkClick r:id="rId12" action="ppaction://hlinkfile" tooltip="Frederick Sanger"/>
              </a:rPr>
              <a:t> </a:t>
            </a:r>
            <a:endParaRPr lang="en-GB" sz="3300" dirty="0" smtClean="0"/>
          </a:p>
          <a:p>
            <a:r>
              <a:rPr lang="en-GB" dirty="0" smtClean="0">
                <a:hlinkClick r:id="rId13" action="ppaction://hlinkfile" tooltip="1980 in science"/>
              </a:rPr>
              <a:t>1980</a:t>
            </a:r>
            <a:r>
              <a:rPr lang="en-GB" dirty="0" smtClean="0"/>
              <a:t> Frederick Sanger and Walter Gilbert receive the </a:t>
            </a:r>
            <a:r>
              <a:rPr lang="en-GB" dirty="0" smtClean="0">
                <a:hlinkClick r:id="rId14" action="ppaction://hlinkfile" tooltip="Nobel Prize in Chemistry"/>
              </a:rPr>
              <a:t>Nobel Prize in Chemistry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hlinkClick r:id="rId15" action="ppaction://hlinkfile" tooltip="1984 in science"/>
              </a:rPr>
              <a:t>1984</a:t>
            </a:r>
            <a:r>
              <a:rPr lang="en-GB" dirty="0" smtClean="0"/>
              <a:t> </a:t>
            </a:r>
            <a:r>
              <a:rPr lang="en-GB" dirty="0" smtClean="0">
                <a:hlinkClick r:id="rId16" action="ppaction://hlinkfile" tooltip="Medical Research Council (UK)"/>
              </a:rPr>
              <a:t>Medical Research Council</a:t>
            </a:r>
            <a:r>
              <a:rPr lang="en-GB" dirty="0" smtClean="0"/>
              <a:t> scientists decipher the complete DNA sequence of the </a:t>
            </a:r>
            <a:r>
              <a:rPr lang="en-GB" dirty="0" smtClean="0">
                <a:hlinkClick r:id="rId17" action="ppaction://hlinkfile" tooltip="Epstein-Barr virus"/>
              </a:rPr>
              <a:t>Epstein-Barr virus</a:t>
            </a:r>
            <a:r>
              <a:rPr lang="en-GB" dirty="0" smtClean="0"/>
              <a:t>, 170 kb.</a:t>
            </a:r>
          </a:p>
          <a:p>
            <a:endParaRPr lang="en-GB" dirty="0" smtClean="0"/>
          </a:p>
          <a:p>
            <a:r>
              <a:rPr lang="en-GB" dirty="0" smtClean="0">
                <a:hlinkClick r:id="rId18" action="ppaction://hlinkfile" tooltip="1986 in science"/>
              </a:rPr>
              <a:t>1986</a:t>
            </a:r>
            <a:r>
              <a:rPr lang="en-GB" dirty="0" smtClean="0"/>
              <a:t> The first semi-automated DNA sequencing machine developed</a:t>
            </a:r>
          </a:p>
          <a:p>
            <a:endParaRPr lang="en-GB" dirty="0" smtClean="0"/>
          </a:p>
          <a:p>
            <a:r>
              <a:rPr lang="en-GB" dirty="0" smtClean="0">
                <a:hlinkClick r:id="rId19" action="ppaction://hlinkfile" tooltip="1987 in science"/>
              </a:rPr>
              <a:t>1987</a:t>
            </a:r>
            <a:r>
              <a:rPr lang="en-GB" dirty="0" smtClean="0"/>
              <a:t> Applied </a:t>
            </a:r>
            <a:r>
              <a:rPr lang="en-GB" dirty="0" err="1" smtClean="0"/>
              <a:t>Biosystems</a:t>
            </a:r>
            <a:r>
              <a:rPr lang="en-GB" dirty="0" smtClean="0"/>
              <a:t> markets first automated sequencing machine, the model </a:t>
            </a:r>
            <a:r>
              <a:rPr lang="en-GB" dirty="0" smtClean="0">
                <a:hlinkClick r:id="rId20" action="ppaction://hlinkfile" tooltip="ABI 370 (page does not exist)"/>
              </a:rPr>
              <a:t>ABI 370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>
                <a:hlinkClick r:id="rId21" action="ppaction://hlinkfile" tooltip="1990 in science"/>
              </a:rPr>
              <a:t>1990</a:t>
            </a:r>
            <a:r>
              <a:rPr lang="en-GB" dirty="0" smtClean="0"/>
              <a:t>  large-scale sequencing trials on </a:t>
            </a:r>
            <a:r>
              <a:rPr lang="en-GB" i="1" dirty="0" smtClean="0">
                <a:hlinkClick r:id="rId22" action="ppaction://hlinkfile" tooltip="Mycoplasma capricolum (page does not exist)"/>
              </a:rPr>
              <a:t>Mycoplasma </a:t>
            </a:r>
            <a:r>
              <a:rPr lang="en-GB" i="1" dirty="0" err="1" smtClean="0">
                <a:hlinkClick r:id="rId22" action="ppaction://hlinkfile" tooltip="Mycoplasma capricolum (page does not exist)"/>
              </a:rPr>
              <a:t>capricolum</a:t>
            </a:r>
            <a:r>
              <a:rPr lang="en-GB" dirty="0" smtClean="0"/>
              <a:t>, </a:t>
            </a:r>
            <a:r>
              <a:rPr lang="en-GB" i="1" dirty="0" smtClean="0">
                <a:hlinkClick r:id="rId23" action="ppaction://hlinkfile" tooltip="Escherichia coli"/>
              </a:rPr>
              <a:t>Escherichia coli</a:t>
            </a:r>
            <a:r>
              <a:rPr lang="en-GB" dirty="0" smtClean="0"/>
              <a:t>, </a:t>
            </a:r>
            <a:r>
              <a:rPr lang="en-GB" i="1" dirty="0" smtClean="0">
                <a:hlinkClick r:id="rId24" action="ppaction://hlinkfile" tooltip="Caenorhabditis elegans"/>
              </a:rPr>
              <a:t>Caenorhabditis </a:t>
            </a:r>
            <a:r>
              <a:rPr lang="en-GB" i="1" dirty="0" err="1" smtClean="0">
                <a:hlinkClick r:id="rId24" action="ppaction://hlinkfile" tooltip="Caenorhabditis elegans"/>
              </a:rPr>
              <a:t>elegans</a:t>
            </a:r>
            <a:r>
              <a:rPr lang="en-GB" smtClean="0"/>
              <a:t>, and </a:t>
            </a:r>
            <a:r>
              <a:rPr lang="en-GB" i="1" smtClean="0">
                <a:hlinkClick r:id="rId25" action="ppaction://hlinkfile" tooltip="Saccharomyces cerevisiae"/>
              </a:rPr>
              <a:t>Saccharomyces </a:t>
            </a:r>
            <a:r>
              <a:rPr lang="en-GB" i="1" dirty="0" smtClean="0">
                <a:hlinkClick r:id="rId25" action="ppaction://hlinkfile" tooltip="Saccharomyces cerevisiae"/>
              </a:rPr>
              <a:t>cerevisiae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rgbClr val="0000FF"/>
                </a:solidFill>
                <a:hlinkClick r:id="rId21" action="ppaction://hlinkfile" tooltip="1990 in science"/>
              </a:rPr>
              <a:t>1990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u="sng" dirty="0" smtClean="0">
                <a:solidFill>
                  <a:srgbClr val="0000FF"/>
                </a:solidFill>
              </a:rPr>
              <a:t> The Human Genome Project </a:t>
            </a:r>
            <a:r>
              <a:rPr lang="en-GB" dirty="0" smtClean="0"/>
              <a:t>is officially launched</a:t>
            </a:r>
          </a:p>
          <a:p>
            <a:endParaRPr lang="en-GB" dirty="0" smtClean="0"/>
          </a:p>
          <a:p>
            <a:r>
              <a:rPr lang="en-GB" dirty="0" smtClean="0">
                <a:hlinkClick r:id="rId26" action="ppaction://hlinkfile" tooltip="1995"/>
              </a:rPr>
              <a:t>1995</a:t>
            </a:r>
            <a:r>
              <a:rPr lang="en-GB" dirty="0" smtClean="0"/>
              <a:t> the first complete genome of a free-living organism, the bacterium </a:t>
            </a:r>
            <a:r>
              <a:rPr lang="en-GB" dirty="0" err="1" smtClean="0">
                <a:hlinkClick r:id="rId27" action="ppaction://hlinkfile" tooltip="Haemophilus influenzae"/>
              </a:rPr>
              <a:t>Haemophilus</a:t>
            </a:r>
            <a:r>
              <a:rPr lang="en-GB" dirty="0" smtClean="0">
                <a:hlinkClick r:id="rId27" action="ppaction://hlinkfile" tooltip="Haemophilus influenzae"/>
              </a:rPr>
              <a:t> </a:t>
            </a:r>
            <a:r>
              <a:rPr lang="en-GB" dirty="0" err="1" smtClean="0">
                <a:hlinkClick r:id="rId27" action="ppaction://hlinkfile" tooltip="Haemophilus influenzae"/>
              </a:rPr>
              <a:t>influenzae</a:t>
            </a:r>
            <a:r>
              <a:rPr lang="en-GB" dirty="0" smtClean="0"/>
              <a:t> is published. The circular chromosome contains 1,830,137 bases</a:t>
            </a:r>
          </a:p>
          <a:p>
            <a:endParaRPr lang="en-GB" dirty="0" smtClean="0"/>
          </a:p>
          <a:p>
            <a:r>
              <a:rPr lang="en-GB" dirty="0" smtClean="0">
                <a:hlinkClick r:id="rId28" action="ppaction://hlinkfile" tooltip="1995 in science"/>
              </a:rPr>
              <a:t>1995</a:t>
            </a:r>
            <a:r>
              <a:rPr lang="en-GB" dirty="0" smtClean="0"/>
              <a:t> Fluorescence energy transfer dye-based sequencing technology is published.</a:t>
            </a:r>
          </a:p>
          <a:p>
            <a:endParaRPr lang="en-GB" dirty="0" smtClean="0"/>
          </a:p>
          <a:p>
            <a:r>
              <a:rPr lang="en-GB" u="sng" dirty="0" smtClean="0">
                <a:solidFill>
                  <a:srgbClr val="0000FF"/>
                </a:solidFill>
              </a:rPr>
              <a:t>2003</a:t>
            </a:r>
            <a:r>
              <a:rPr lang="en-GB" dirty="0" smtClean="0">
                <a:solidFill>
                  <a:srgbClr val="6666FF"/>
                </a:solidFill>
              </a:rPr>
              <a:t> </a:t>
            </a:r>
            <a:r>
              <a:rPr lang="en-GB" dirty="0" smtClean="0"/>
              <a:t>Completion of </a:t>
            </a:r>
            <a:r>
              <a:rPr lang="en-GB" u="sng" dirty="0" smtClean="0">
                <a:solidFill>
                  <a:srgbClr val="0000FF"/>
                </a:solidFill>
              </a:rPr>
              <a:t>The Human Genome Project </a:t>
            </a:r>
          </a:p>
          <a:p>
            <a:pPr>
              <a:buNone/>
            </a:pPr>
            <a:endParaRPr lang="en-GB" u="sng" dirty="0">
              <a:solidFill>
                <a:srgbClr val="66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7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 bwMode="auto">
          <a:xfrm>
            <a:off x="467544" y="278092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0EAA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j-cs"/>
              </a:rPr>
              <a:t>Pacific</a:t>
            </a:r>
            <a:r>
              <a:rPr kumimoji="0" lang="en-GB" sz="7200" b="1" i="0" u="none" strike="noStrike" kern="1200" cap="none" spc="0" normalizeH="0" noProof="0" dirty="0" smtClean="0">
                <a:ln>
                  <a:noFill/>
                </a:ln>
                <a:solidFill>
                  <a:srgbClr val="240EAA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j-cs"/>
              </a:rPr>
              <a:t> Biosciences</a:t>
            </a:r>
            <a:endParaRPr kumimoji="0" lang="en-GB" sz="7200" b="1" i="0" u="none" strike="noStrike" kern="1200" cap="none" spc="0" normalizeH="0" baseline="0" noProof="0" dirty="0" smtClean="0">
              <a:ln>
                <a:noFill/>
              </a:ln>
              <a:solidFill>
                <a:srgbClr val="240EAA"/>
              </a:solidFill>
              <a:effectLst/>
              <a:uLnTx/>
              <a:uFillTx/>
              <a:latin typeface="Calibri" charset="0"/>
              <a:ea typeface="ＭＳ Ｐゴシック" charset="-128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b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03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Technology Platforms - </a:t>
            </a:r>
            <a:r>
              <a:rPr lang="en-GB" sz="2800" b="1" dirty="0" err="1" smtClean="0">
                <a:solidFill>
                  <a:schemeClr val="bg1"/>
                </a:solidFill>
                <a:cs typeface="Gill Sans" charset="0"/>
              </a:rPr>
              <a:t>PacBio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2" descr="Z:\Photos\TGAC building &amp; Machines\PacBio\IMG_417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1680" y="1052736"/>
            <a:ext cx="5532291" cy="414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U:\My Documents\Presentations\Posters\Images_for_sequencing_platforms\pacificbiosciences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86" y="5547227"/>
            <a:ext cx="2394942" cy="45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PacBio</a:t>
            </a:r>
            <a:r>
              <a:rPr lang="en-US" sz="3600" b="1" dirty="0" smtClean="0"/>
              <a:t> RSII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5243533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Waste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0628" y="21744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Blade Centre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7227770" y="3573944"/>
            <a:ext cx="19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SMRT cells/Tips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-36512" y="338927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Reagents/Samples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420291" y="1848920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RS Touch</a:t>
            </a:r>
            <a:endParaRPr lang="en-GB" dirty="0"/>
          </a:p>
        </p:txBody>
      </p:sp>
      <p:cxnSp>
        <p:nvCxnSpPr>
          <p:cNvPr id="5" name="Straight Arrow Connector 4"/>
          <p:cNvCxnSpPr>
            <a:stCxn id="17" idx="3"/>
          </p:cNvCxnSpPr>
          <p:nvPr/>
        </p:nvCxnSpPr>
        <p:spPr>
          <a:xfrm>
            <a:off x="1551816" y="2359100"/>
            <a:ext cx="545590" cy="46340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77011" y="2966522"/>
            <a:ext cx="1802901" cy="5603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691680" y="3573944"/>
            <a:ext cx="1656184" cy="16695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1"/>
          </p:cNvCxnSpPr>
          <p:nvPr/>
        </p:nvCxnSpPr>
        <p:spPr>
          <a:xfrm flipH="1" flipV="1">
            <a:off x="4860033" y="3038531"/>
            <a:ext cx="2367737" cy="720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105548" y="2075164"/>
            <a:ext cx="3314743" cy="86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0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2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PacBio</a:t>
            </a:r>
            <a:r>
              <a:rPr lang="en-US" sz="3600" b="1" dirty="0" smtClean="0"/>
              <a:t> RSII</a:t>
            </a:r>
            <a:endParaRPr lang="en-US" sz="36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1099718"/>
            <a:ext cx="7422775" cy="4658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r>
              <a:rPr lang="en-GB" dirty="0" err="1" smtClean="0">
                <a:solidFill>
                  <a:srgbClr val="000080"/>
                </a:solidFill>
                <a:cs typeface="Gill Sans" charset="0"/>
              </a:rPr>
              <a:t>PacBio</a:t>
            </a: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 RSII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Definitely not benchtop!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Read lengths up to 60kb</a:t>
            </a:r>
          </a:p>
          <a:p>
            <a:pPr lvl="2"/>
            <a:r>
              <a:rPr lang="en-GB" sz="2000" dirty="0">
                <a:solidFill>
                  <a:srgbClr val="000080"/>
                </a:solidFill>
                <a:cs typeface="Gill Sans" charset="0"/>
              </a:rPr>
              <a:t>6</a:t>
            </a:r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 hour run time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1Gb output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Single molecule resolution</a:t>
            </a:r>
          </a:p>
          <a:p>
            <a:pPr lvl="3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SMRT = single molecule real-time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Direct methylation detection</a:t>
            </a:r>
          </a:p>
          <a:p>
            <a:pPr lvl="2"/>
            <a:endParaRPr lang="en-GB" sz="2000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endParaRPr lang="en-GB" sz="2000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marL="0" indent="0">
              <a:buFont typeface="Arial" charset="0"/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7" name="Picture 6" descr="MT790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04" y="1099718"/>
            <a:ext cx="3739928" cy="2801444"/>
          </a:xfrm>
          <a:prstGeom prst="rect">
            <a:avLst/>
          </a:prstGeom>
        </p:spPr>
      </p:pic>
      <p:pic>
        <p:nvPicPr>
          <p:cNvPr id="8" name="Picture 7" descr="pacific-biosciences-square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76" y="4346418"/>
            <a:ext cx="1840743" cy="1840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Technology</a:t>
            </a:r>
            <a:endParaRPr lang="en-US" sz="3600" b="1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-9386" y="908721"/>
            <a:ext cx="3991617" cy="5447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80"/>
                </a:solidFill>
              </a:rPr>
              <a:t>Sequencing by synthesis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8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80"/>
                </a:solidFill>
              </a:rPr>
              <a:t>No terminator chemistry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8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80"/>
                </a:solidFill>
              </a:rPr>
              <a:t>SMRT cells contain 150,000 ZMWs </a:t>
            </a:r>
            <a:r>
              <a:rPr lang="en-GB" sz="1800" dirty="0">
                <a:solidFill>
                  <a:srgbClr val="000080"/>
                </a:solidFill>
              </a:rPr>
              <a:t>(</a:t>
            </a:r>
            <a:r>
              <a:rPr lang="en-GB" sz="1800" dirty="0" smtClean="0">
                <a:solidFill>
                  <a:srgbClr val="000080"/>
                </a:solidFill>
              </a:rPr>
              <a:t>well)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8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80"/>
                </a:solidFill>
              </a:rPr>
              <a:t>ZMW (zero-mode waveguide) wells have a single DNA polymerase bound Single stranded DNA is fed into the wells along with fluorescently labelled nucleotides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8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80"/>
                </a:solidFill>
              </a:rPr>
              <a:t>Wells are smaller than the wavelength of the light is beamed in, giving very precise illumination of the polymerase alone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8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80"/>
                </a:solidFill>
              </a:rPr>
              <a:t>Emission is measured for </a:t>
            </a:r>
            <a:r>
              <a:rPr lang="en-GB" sz="1800" dirty="0" err="1" smtClean="0">
                <a:solidFill>
                  <a:srgbClr val="000080"/>
                </a:solidFill>
              </a:rPr>
              <a:t>basecalling</a:t>
            </a:r>
            <a:endParaRPr lang="en-GB" sz="1800" dirty="0" smtClean="0">
              <a:solidFill>
                <a:srgbClr val="000080"/>
              </a:solidFill>
            </a:endParaRPr>
          </a:p>
          <a:p>
            <a:endParaRPr lang="en-GB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77" y="1126331"/>
            <a:ext cx="4781550" cy="4429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6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PacBio</a:t>
            </a:r>
            <a:r>
              <a:rPr lang="en-US" sz="3600" b="1" dirty="0" smtClean="0"/>
              <a:t> Sequencing Technology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6153150" cy="372427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7" t="25670" r="7545" b="10923"/>
          <a:stretch/>
        </p:blipFill>
        <p:spPr bwMode="auto">
          <a:xfrm>
            <a:off x="0" y="895240"/>
            <a:ext cx="8621507" cy="481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67944" y="5507940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Signal Processing and </a:t>
            </a:r>
            <a:r>
              <a:rPr lang="en-GB" sz="1400" dirty="0" err="1" smtClean="0"/>
              <a:t>Basecalling</a:t>
            </a:r>
            <a:r>
              <a:rPr lang="en-GB" sz="1400" dirty="0" smtClean="0"/>
              <a:t> – conversion of pulses of light into DNA bases and kinetic measures</a:t>
            </a:r>
            <a:endParaRPr lang="en-GB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47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PacBio</a:t>
            </a:r>
            <a:r>
              <a:rPr lang="en-US" sz="3600" b="1" dirty="0" smtClean="0"/>
              <a:t> RSII</a:t>
            </a:r>
            <a:endParaRPr lang="en-US" sz="36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496" y="1023062"/>
            <a:ext cx="7422775" cy="535826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Advantages: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No </a:t>
            </a:r>
            <a:r>
              <a:rPr lang="en-US" dirty="0">
                <a:solidFill>
                  <a:schemeClr val="tx2"/>
                </a:solidFill>
              </a:rPr>
              <a:t>amplification of DNA required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Rapid sequencing – up to 1 Gb in 360 mins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Long reads – currently </a:t>
            </a:r>
            <a:r>
              <a:rPr lang="en-US" dirty="0" smtClean="0">
                <a:solidFill>
                  <a:schemeClr val="tx2"/>
                </a:solidFill>
              </a:rPr>
              <a:t>20kb </a:t>
            </a:r>
            <a:r>
              <a:rPr lang="en-US" dirty="0">
                <a:solidFill>
                  <a:schemeClr val="tx2"/>
                </a:solidFill>
              </a:rPr>
              <a:t>with plans to </a:t>
            </a:r>
            <a:r>
              <a:rPr lang="en-US" dirty="0" smtClean="0">
                <a:solidFill>
                  <a:schemeClr val="tx2"/>
                </a:solidFill>
              </a:rPr>
              <a:t>extend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Potential for sequencing modified nucleotides</a:t>
            </a:r>
          </a:p>
          <a:p>
            <a:pPr lvl="1"/>
            <a:endParaRPr lang="en-GB" dirty="0" smtClean="0">
              <a:solidFill>
                <a:schemeClr val="tx2"/>
              </a:solidFill>
              <a:cs typeface="Gill Sans" charset="0"/>
            </a:endParaRPr>
          </a:p>
          <a:p>
            <a:pPr marL="914400" lvl="2" indent="0">
              <a:buNone/>
            </a:pPr>
            <a:endParaRPr lang="en-GB" dirty="0" smtClean="0">
              <a:solidFill>
                <a:schemeClr val="tx2"/>
              </a:solidFill>
              <a:cs typeface="Gill Sans" charset="0"/>
            </a:endParaRPr>
          </a:p>
          <a:p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Limitations:</a:t>
            </a:r>
          </a:p>
          <a:p>
            <a:pPr lvl="1"/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Better fidelity on smaller fragments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Sequencing sample preparation costly</a:t>
            </a:r>
            <a:endParaRPr lang="en-GB" dirty="0" smtClean="0">
              <a:solidFill>
                <a:schemeClr val="tx2"/>
              </a:solidFill>
              <a:cs typeface="Gill Sans" charset="0"/>
            </a:endParaRPr>
          </a:p>
          <a:p>
            <a:pPr lvl="1"/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Expensive and large!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Relatively low accuracy </a:t>
            </a:r>
            <a:endParaRPr lang="en-GB" dirty="0" smtClean="0">
              <a:solidFill>
                <a:schemeClr val="tx2"/>
              </a:solidFill>
              <a:cs typeface="Gill Sans" charset="0"/>
            </a:endParaRPr>
          </a:p>
          <a:p>
            <a:pPr lvl="1"/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Low throughput</a:t>
            </a:r>
          </a:p>
          <a:p>
            <a:endParaRPr lang="en-GB" dirty="0" smtClean="0">
              <a:solidFill>
                <a:schemeClr val="tx2"/>
              </a:solidFill>
              <a:cs typeface="Gill Sans" charset="0"/>
            </a:endParaRPr>
          </a:p>
          <a:p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Application:</a:t>
            </a:r>
          </a:p>
          <a:p>
            <a:pPr lvl="1"/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Structural variations</a:t>
            </a:r>
          </a:p>
          <a:p>
            <a:pPr lvl="1"/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Whole transcript sequencing</a:t>
            </a:r>
          </a:p>
          <a:p>
            <a:pPr lvl="1"/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Small to medium sized genomes</a:t>
            </a:r>
          </a:p>
          <a:p>
            <a:pPr lvl="1"/>
            <a:r>
              <a:rPr lang="en-GB" dirty="0" smtClean="0">
                <a:solidFill>
                  <a:schemeClr val="tx2"/>
                </a:solidFill>
                <a:cs typeface="Gill Sans" charset="0"/>
              </a:rPr>
              <a:t>Methylation detection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marL="0" indent="0">
              <a:buFont typeface="Arial" charset="0"/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7" name="Picture 6" descr="MT7908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60" y="1134970"/>
            <a:ext cx="3739928" cy="2801444"/>
          </a:xfrm>
          <a:prstGeom prst="rect">
            <a:avLst/>
          </a:prstGeom>
        </p:spPr>
      </p:pic>
      <p:pic>
        <p:nvPicPr>
          <p:cNvPr id="8" name="Picture 7" descr="pacific-biosciences-squar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60" y="4381670"/>
            <a:ext cx="1840743" cy="1840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8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Technology Platforms - </a:t>
            </a:r>
            <a:r>
              <a:rPr lang="en-GB" sz="2800" b="1" dirty="0" err="1" smtClean="0">
                <a:solidFill>
                  <a:schemeClr val="bg1"/>
                </a:solidFill>
                <a:cs typeface="Gill Sans" charset="0"/>
              </a:rPr>
              <a:t>PacBio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err="1" smtClean="0"/>
              <a:t>PacBio</a:t>
            </a:r>
            <a:r>
              <a:rPr lang="en-US" sz="3600" b="1" dirty="0" smtClean="0"/>
              <a:t> RSII 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973" t="33900" r="42411" b="14301"/>
          <a:stretch/>
        </p:blipFill>
        <p:spPr>
          <a:xfrm>
            <a:off x="-108520" y="982352"/>
            <a:ext cx="9462153" cy="5110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66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Technology Platforms - </a:t>
            </a:r>
            <a:r>
              <a:rPr lang="en-GB" sz="2800" b="1" dirty="0" err="1" smtClean="0">
                <a:solidFill>
                  <a:schemeClr val="bg1"/>
                </a:solidFill>
                <a:cs typeface="Gill Sans" charset="0"/>
              </a:rPr>
              <a:t>PacBio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5" b="11373"/>
          <a:stretch/>
        </p:blipFill>
        <p:spPr bwMode="auto">
          <a:xfrm>
            <a:off x="274331" y="2745499"/>
            <a:ext cx="9986301" cy="357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9" t="17790" r="10412" b="76779"/>
          <a:stretch/>
        </p:blipFill>
        <p:spPr bwMode="auto">
          <a:xfrm>
            <a:off x="274332" y="1067031"/>
            <a:ext cx="8372731" cy="61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8" t="29361" r="4341" b="64630"/>
          <a:stretch/>
        </p:blipFill>
        <p:spPr bwMode="auto">
          <a:xfrm>
            <a:off x="274332" y="1925868"/>
            <a:ext cx="8427900" cy="70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28372" y="1003608"/>
            <a:ext cx="502633" cy="692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98788" y="1925427"/>
            <a:ext cx="502633" cy="692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983660" y="1940442"/>
            <a:ext cx="2663403" cy="692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i="1" dirty="0" smtClean="0"/>
              <a:t>Streptomyces sp. </a:t>
            </a:r>
            <a:r>
              <a:rPr lang="en-US" sz="3600" b="1" dirty="0" smtClean="0"/>
              <a:t>run data</a:t>
            </a:r>
            <a:endParaRPr lang="en-US" sz="3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8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err="1" smtClean="0"/>
              <a:t>PacBio</a:t>
            </a:r>
            <a:r>
              <a:rPr lang="en-US" sz="3600" b="1" dirty="0" smtClean="0"/>
              <a:t> Sequel </a:t>
            </a:r>
            <a:endParaRPr lang="en-US" sz="36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9512" y="1700808"/>
            <a:ext cx="7950768" cy="61093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400" i="0" dirty="0" err="1" smtClean="0">
                <a:solidFill>
                  <a:srgbClr val="000080"/>
                </a:solidFill>
                <a:cs typeface="Gill Sans" charset="0"/>
              </a:rPr>
              <a:t>PacBio</a:t>
            </a:r>
            <a:r>
              <a:rPr lang="en-GB" sz="2400" i="0" dirty="0" smtClean="0">
                <a:solidFill>
                  <a:srgbClr val="000080"/>
                </a:solidFill>
                <a:cs typeface="Gill Sans" charset="0"/>
              </a:rPr>
              <a:t> Sequel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 Read lengths up to  &gt;20kb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 6 hour run time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1 million ZMWs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~7 Gb output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Single molecule resolution</a:t>
            </a:r>
          </a:p>
          <a:p>
            <a:pPr lvl="3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SMRT = single molecule real-time</a:t>
            </a:r>
          </a:p>
          <a:p>
            <a:pPr lvl="2"/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Direct methylation detection</a:t>
            </a:r>
          </a:p>
          <a:p>
            <a:pPr marL="914400" lvl="2" indent="0">
              <a:buNone/>
            </a:pPr>
            <a:endParaRPr lang="en-GB" sz="2000" dirty="0">
              <a:solidFill>
                <a:srgbClr val="000080"/>
              </a:solidFill>
            </a:endParaRP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marL="0" indent="0">
              <a:buFont typeface="Arial" charset="0"/>
              <a:buNone/>
            </a:pPr>
            <a:endParaRPr lang="en-GB" sz="1800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sz="1800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8" name="Picture 7" descr="pacific-biosciences-square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13" y="4365104"/>
            <a:ext cx="1840743" cy="1840743"/>
          </a:xfrm>
          <a:prstGeom prst="rect">
            <a:avLst/>
          </a:prstGeom>
        </p:spPr>
      </p:pic>
      <p:pic>
        <p:nvPicPr>
          <p:cNvPr id="2050" name="Picture 2" descr="https://sp.yimg.com/xj/th?id=OIP.M2311a0400d687e7c9bd13401f649e7e3o0&amp;pid=15.1&amp;P=0&amp;w=300&amp;h=3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46" y="868598"/>
            <a:ext cx="1963121" cy="330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.foolcdn.com/editorial/images/181403/pacbiosequel_GBvIJVg_lar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70974"/>
            <a:ext cx="1676119" cy="148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9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 bwMode="auto">
          <a:xfrm>
            <a:off x="467544" y="278092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GB" sz="7200" b="1" dirty="0" smtClean="0">
                <a:solidFill>
                  <a:srgbClr val="240EAA"/>
                </a:solidFill>
                <a:latin typeface="Calibri" charset="0"/>
                <a:ea typeface="ＭＳ Ｐゴシック" charset="-128"/>
              </a:rPr>
              <a:t>Oxford </a:t>
            </a:r>
            <a:r>
              <a:rPr lang="en-GB" sz="7200" b="1" dirty="0" err="1" smtClean="0">
                <a:solidFill>
                  <a:srgbClr val="240EAA"/>
                </a:solidFill>
                <a:latin typeface="Calibri" charset="0"/>
                <a:ea typeface="ＭＳ Ｐゴシック" charset="-128"/>
              </a:rPr>
              <a:t>Nanopore</a:t>
            </a:r>
            <a:endParaRPr lang="en-GB" sz="7200" b="1" dirty="0" smtClean="0">
              <a:solidFill>
                <a:srgbClr val="240EAA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prstClr val="white"/>
                </a:solidFill>
              </a:rPr>
              <a:t> </a:t>
            </a:r>
            <a:r>
              <a:rPr lang="en-US" sz="3600" b="1" dirty="0" smtClean="0">
                <a:solidFill>
                  <a:prstClr val="white"/>
                </a:solidFill>
              </a:rPr>
              <a:t> 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73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32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-1"/>
            <a:ext cx="9144000" cy="64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Sanger Sequencing Technology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bright="-12000" contrast="12000"/>
          </a:blip>
          <a:stretch>
            <a:fillRect/>
          </a:stretch>
        </p:blipFill>
        <p:spPr bwMode="auto">
          <a:xfrm>
            <a:off x="1551156" y="1484313"/>
            <a:ext cx="6041688" cy="4311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93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Oxford </a:t>
            </a:r>
            <a:r>
              <a:rPr lang="en-US" sz="3600" b="1" dirty="0" err="1" smtClean="0"/>
              <a:t>Nanopore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5373216"/>
            <a:ext cx="1950703" cy="4436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6060" y="5373216"/>
            <a:ext cx="129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+mj-lt"/>
              </a:rPr>
              <a:t>MinION</a:t>
            </a:r>
            <a:endParaRPr lang="en-GB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71611" y="2146172"/>
            <a:ext cx="3929514" cy="29471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"/>
          <a:stretch/>
        </p:blipFill>
        <p:spPr>
          <a:xfrm>
            <a:off x="5298477" y="1358432"/>
            <a:ext cx="1130599" cy="1287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27" y="692696"/>
            <a:ext cx="2162292" cy="9452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25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Intro to </a:t>
            </a:r>
            <a:r>
              <a:rPr lang="en-US" sz="3600" b="1" dirty="0" err="1" smtClean="0"/>
              <a:t>nanopore</a:t>
            </a:r>
            <a:r>
              <a:rPr lang="en-US" sz="3600" b="1" dirty="0" smtClean="0"/>
              <a:t> sensing</a:t>
            </a:r>
            <a:endParaRPr lang="en-US" sz="3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2" t="43810" r="10734" b="27491"/>
          <a:stretch/>
        </p:blipFill>
        <p:spPr bwMode="auto">
          <a:xfrm>
            <a:off x="177133" y="1124744"/>
            <a:ext cx="871534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284984"/>
            <a:ext cx="6588971" cy="28803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9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Example </a:t>
            </a:r>
            <a:r>
              <a:rPr lang="en-US" sz="3600" b="1" dirty="0" err="1"/>
              <a:t>Nanopore</a:t>
            </a:r>
            <a:r>
              <a:rPr lang="en-US" sz="3600" b="1" dirty="0"/>
              <a:t> runs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3768" y="328498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 from DH? 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457" y="1157784"/>
            <a:ext cx="8628089" cy="49683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charset="0"/>
              <a:buNone/>
            </a:pPr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4" y="2017546"/>
            <a:ext cx="3996444" cy="2664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42" y="2017545"/>
            <a:ext cx="3988317" cy="265887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61457" y="1157784"/>
            <a:ext cx="8628089" cy="49683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charset="0"/>
              <a:buNone/>
            </a:pPr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65" y="4734161"/>
            <a:ext cx="3687246" cy="7032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618" y="4744006"/>
            <a:ext cx="3671277" cy="6915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60400" y="1546456"/>
            <a:ext cx="3467099" cy="40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sz="2000" dirty="0" smtClean="0"/>
              <a:t>Lambda phage (R6)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270500" y="1541340"/>
            <a:ext cx="3467100" cy="40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sz="2000" dirty="0" smtClean="0"/>
              <a:t>HMP mock community (R7) 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58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MinIon</a:t>
            </a:r>
            <a:endParaRPr lang="en-US" sz="36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3568" y="1462399"/>
            <a:ext cx="7422775" cy="46585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Advantages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Portable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Cheap (?)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Data analysis ‘on the fly’</a:t>
            </a:r>
          </a:p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Limitations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Unavailable to the public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Error rate is relatively high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Dependent on input DNA length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Applications: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Monitoring/surveillance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Small genomes</a:t>
            </a:r>
          </a:p>
          <a:p>
            <a:pPr lvl="1"/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Accuracy not required</a:t>
            </a: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lvl="2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marL="0" indent="0">
              <a:buFont typeface="Arial" charset="0"/>
              <a:buNone/>
            </a:pP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7" name="Picture 6" descr="mini_ion_300_open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96" y="1121534"/>
            <a:ext cx="2734585" cy="1809652"/>
          </a:xfrm>
          <a:prstGeom prst="rect">
            <a:avLst/>
          </a:prstGeom>
        </p:spPr>
      </p:pic>
      <p:pic>
        <p:nvPicPr>
          <p:cNvPr id="8" name="Picture 7" descr="GridIONSystem_Scalabilit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96" y="4879856"/>
            <a:ext cx="3066755" cy="1342557"/>
          </a:xfrm>
          <a:prstGeom prst="rect">
            <a:avLst/>
          </a:prstGeom>
        </p:spPr>
      </p:pic>
      <p:pic>
        <p:nvPicPr>
          <p:cNvPr id="9" name="Picture 8" descr="PromethION_Big_3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751" y="2851147"/>
            <a:ext cx="2877461" cy="1870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0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 bwMode="auto">
          <a:xfrm>
            <a:off x="467544" y="278092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GB" sz="7200" b="1" dirty="0" smtClean="0">
                <a:solidFill>
                  <a:srgbClr val="240EAA"/>
                </a:solidFill>
                <a:latin typeface="Calibri" charset="0"/>
                <a:ea typeface="ＭＳ Ｐゴシック" charset="-128"/>
              </a:rPr>
              <a:t>Optical Mapping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prstClr val="white"/>
                </a:solidFill>
              </a:rPr>
              <a:t> </a:t>
            </a:r>
            <a:r>
              <a:rPr lang="en-US" sz="3600" b="1" dirty="0" smtClean="0">
                <a:solidFill>
                  <a:prstClr val="white"/>
                </a:solidFill>
              </a:rPr>
              <a:t> 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4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Optical Mapping </a:t>
            </a:r>
            <a:endParaRPr lang="en-US" sz="36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1206160"/>
            <a:ext cx="7422775" cy="4658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i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80"/>
                </a:solidFill>
                <a:cs typeface="Gill Sans" charset="0"/>
              </a:rPr>
              <a:t>Opgen ARGUS</a:t>
            </a:r>
          </a:p>
          <a:p>
            <a:pPr lvl="1"/>
            <a:r>
              <a:rPr lang="en-GB" smtClean="0">
                <a:solidFill>
                  <a:srgbClr val="000080"/>
                </a:solidFill>
                <a:cs typeface="Gill Sans" charset="0"/>
              </a:rPr>
              <a:t>For microbes</a:t>
            </a:r>
          </a:p>
          <a:p>
            <a:pPr lvl="1"/>
            <a:r>
              <a:rPr lang="en-GB" smtClean="0">
                <a:solidFill>
                  <a:srgbClr val="000080"/>
                </a:solidFill>
                <a:cs typeface="Gill Sans" charset="0"/>
              </a:rPr>
              <a:t>Images ~1Gb/hr</a:t>
            </a:r>
          </a:p>
          <a:p>
            <a:pPr lvl="1"/>
            <a:r>
              <a:rPr lang="en-GB" smtClean="0">
                <a:solidFill>
                  <a:srgbClr val="000080"/>
                </a:solidFill>
                <a:cs typeface="Gill Sans" charset="0"/>
              </a:rPr>
              <a:t>12Gb/card</a:t>
            </a:r>
          </a:p>
          <a:p>
            <a:pPr lvl="1"/>
            <a:r>
              <a:rPr lang="en-GB" smtClean="0">
                <a:solidFill>
                  <a:srgbClr val="000080"/>
                </a:solidFill>
                <a:cs typeface="Gill Sans" charset="0"/>
              </a:rPr>
              <a:t>Fragments in 100s of Kb</a:t>
            </a:r>
          </a:p>
          <a:p>
            <a:pPr lvl="1"/>
            <a:endParaRPr lang="en-GB" smtClean="0">
              <a:solidFill>
                <a:srgbClr val="000080"/>
              </a:solidFill>
              <a:cs typeface="Gill Sans" charset="0"/>
            </a:endParaRPr>
          </a:p>
          <a:p>
            <a:pPr marL="457200" lvl="1" indent="0">
              <a:buFont typeface="Arial" charset="0"/>
              <a:buNone/>
            </a:pPr>
            <a:endParaRPr lang="en-GB" smtClean="0">
              <a:solidFill>
                <a:srgbClr val="000080"/>
              </a:solidFill>
              <a:cs typeface="Gill Sans" charset="0"/>
            </a:endParaRPr>
          </a:p>
          <a:p>
            <a:r>
              <a:rPr lang="en-GB" smtClean="0">
                <a:solidFill>
                  <a:srgbClr val="000080"/>
                </a:solidFill>
                <a:cs typeface="Gill Sans" charset="0"/>
              </a:rPr>
              <a:t>BioNano Genomics Irys</a:t>
            </a:r>
          </a:p>
          <a:p>
            <a:pPr lvl="1"/>
            <a:r>
              <a:rPr lang="en-GB" smtClean="0">
                <a:solidFill>
                  <a:srgbClr val="000080"/>
                </a:solidFill>
                <a:cs typeface="Gill Sans" charset="0"/>
              </a:rPr>
              <a:t>Microbes and beyond</a:t>
            </a:r>
          </a:p>
          <a:p>
            <a:pPr lvl="1"/>
            <a:r>
              <a:rPr lang="en-GB" smtClean="0">
                <a:solidFill>
                  <a:srgbClr val="000080"/>
                </a:solidFill>
                <a:cs typeface="Gill Sans" charset="0"/>
              </a:rPr>
              <a:t>Images several Gb/hr</a:t>
            </a:r>
          </a:p>
          <a:p>
            <a:pPr lvl="1"/>
            <a:r>
              <a:rPr lang="en-GB" smtClean="0">
                <a:solidFill>
                  <a:srgbClr val="000080"/>
                </a:solidFill>
                <a:cs typeface="Gill Sans" charset="0"/>
              </a:rPr>
              <a:t>100Gb/chip</a:t>
            </a:r>
          </a:p>
          <a:p>
            <a:pPr lvl="1"/>
            <a:r>
              <a:rPr lang="en-GB" smtClean="0">
                <a:solidFill>
                  <a:srgbClr val="000080"/>
                </a:solidFill>
                <a:cs typeface="Gill Sans" charset="0"/>
              </a:rPr>
              <a:t>Megabase sized fragments</a:t>
            </a:r>
          </a:p>
          <a:p>
            <a:pPr lvl="2"/>
            <a:endParaRPr lang="en-GB" smtClean="0">
              <a:solidFill>
                <a:srgbClr val="000080"/>
              </a:solidFill>
              <a:cs typeface="Gill Sans" charset="0"/>
            </a:endParaRPr>
          </a:p>
          <a:p>
            <a:pPr marL="0" indent="0">
              <a:buFont typeface="Arial" charset="0"/>
              <a:buNone/>
            </a:pPr>
            <a:endParaRPr lang="en-GB" smtClean="0">
              <a:solidFill>
                <a:srgbClr val="000080"/>
              </a:solidFill>
              <a:cs typeface="Gill Sans" charset="0"/>
            </a:endParaRPr>
          </a:p>
          <a:p>
            <a:endParaRPr lang="en-US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7" name="Picture 6" descr="ArgusSetup-450x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56" y="1354475"/>
            <a:ext cx="3482624" cy="1547833"/>
          </a:xfrm>
          <a:prstGeom prst="rect">
            <a:avLst/>
          </a:prstGeom>
        </p:spPr>
      </p:pic>
      <p:pic>
        <p:nvPicPr>
          <p:cNvPr id="8" name="Picture 7" descr="BioNano-Irys-Instrument_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56" y="3280526"/>
            <a:ext cx="3331129" cy="241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6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rgus System straight Sho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3048000"/>
            <a:ext cx="6096000" cy="2695433"/>
          </a:xfrm>
          <a:prstGeom prst="rect">
            <a:avLst/>
          </a:prstGeom>
        </p:spPr>
      </p:pic>
      <p:pic>
        <p:nvPicPr>
          <p:cNvPr id="6" name="Picture 1" descr="Q:\Company Forms Templates and Logos\Company Logos\OpGen REGISTERED Logos\Argus Register Logos\ArgusLogo-«_RGB_R_blac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2057400"/>
            <a:ext cx="4572000" cy="108585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OpGen</a:t>
            </a:r>
            <a:r>
              <a:rPr lang="en-US" sz="3600" b="1" dirty="0" smtClean="0"/>
              <a:t> Argus</a:t>
            </a:r>
            <a:endParaRPr lang="en-US" sz="3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600200"/>
            <a:ext cx="4495800" cy="204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886200"/>
            <a:ext cx="7620000" cy="232774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1524000"/>
            <a:ext cx="2590800" cy="221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24000" y="5562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+mj-lt"/>
              </a:rPr>
              <a:t>Comparative Genomics</a:t>
            </a:r>
            <a:endParaRPr lang="en-US" sz="2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066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+mj-lt"/>
              </a:rPr>
              <a:t>Strain Typing</a:t>
            </a:r>
            <a:endParaRPr lang="en-US" sz="2400" b="1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10668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+mj-lt"/>
              </a:rPr>
              <a:t>Whole Genome Sequence Assembly</a:t>
            </a:r>
            <a:endParaRPr lang="en-US" sz="24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Whole Genome Mapping 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advTm="1000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555625" y="1635125"/>
            <a:ext cx="8088313" cy="1739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4F81BD"/>
                </a:solidFill>
              </a:rPr>
              <a:t>acagctctcgaga</a:t>
            </a:r>
            <a:r>
              <a:rPr lang="en-US" b="1" u="sng" dirty="0"/>
              <a:t>ggatcc</a:t>
            </a:r>
            <a:r>
              <a:rPr lang="en-US" dirty="0">
                <a:solidFill>
                  <a:srgbClr val="4F81BD"/>
                </a:solidFill>
              </a:rPr>
              <a:t>tcgtcg</a:t>
            </a:r>
            <a:r>
              <a:rPr lang="en-US" b="1" u="sng" dirty="0"/>
              <a:t>ggatcc</a:t>
            </a:r>
            <a:r>
              <a:rPr lang="en-US" dirty="0">
                <a:solidFill>
                  <a:srgbClr val="4F81BD"/>
                </a:solidFill>
              </a:rPr>
              <a:t>ctcgcgctcgagatcgcgtagcgctagagcgctctagaggctcgcggagagctcgcgcgagtgcgtcggggacacattcga</a:t>
            </a:r>
            <a:r>
              <a:rPr lang="en-US" b="1" u="sng" dirty="0"/>
              <a:t>ggatcc</a:t>
            </a:r>
            <a:r>
              <a:rPr lang="en-US" dirty="0">
                <a:solidFill>
                  <a:srgbClr val="4F81BD"/>
                </a:solidFill>
              </a:rPr>
              <a:t>agttagagatcggctcgtgctagaggcctgctcgtagagacacagatagacagatagagcggctcgctctcgctgctcggaagtcgctcgcgtaagttcgcgct</a:t>
            </a:r>
            <a:r>
              <a:rPr lang="en-US" b="1" u="sng" dirty="0"/>
              <a:t>ggatcc</a:t>
            </a:r>
            <a:r>
              <a:rPr lang="en-US" dirty="0">
                <a:solidFill>
                  <a:srgbClr val="4F81BD"/>
                </a:solidFill>
              </a:rPr>
              <a:t>cacagctcgcgctgacacagtcgcgtagagatgcggctgagcgctggcgctgaggctggacagtgctgctgagctcggacagctcgtgtggcgc</a:t>
            </a:r>
            <a:r>
              <a:rPr lang="en-US" b="1" u="sng" dirty="0"/>
              <a:t>ggatcc</a:t>
            </a:r>
            <a:r>
              <a:rPr lang="en-US" dirty="0">
                <a:solidFill>
                  <a:srgbClr val="4F81BD"/>
                </a:solidFill>
              </a:rPr>
              <a:t>gtgctcggc</a:t>
            </a:r>
            <a:r>
              <a:rPr lang="en-US" b="1" u="sng" dirty="0"/>
              <a:t>ggatcc</a:t>
            </a:r>
            <a:r>
              <a:rPr lang="en-US" dirty="0">
                <a:solidFill>
                  <a:srgbClr val="4F81BD"/>
                </a:solidFill>
              </a:rPr>
              <a:t>tagggcgtgtcgcgtgctggatgcgctggtgggccccagtttggcggcgctcgcggctcggctgctggtcgcctgcttt</a:t>
            </a:r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304800" y="4865688"/>
            <a:ext cx="8610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These patterns are specific to individual organisms and provide the ability to identify and compare 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isolates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4" name="Text Box 2"/>
          <p:cNvSpPr txBox="1">
            <a:spLocks noChangeArrowheads="1"/>
          </p:cNvSpPr>
          <p:nvPr/>
        </p:nvSpPr>
        <p:spPr bwMode="auto">
          <a:xfrm>
            <a:off x="152400" y="722313"/>
            <a:ext cx="8974138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Locates and measures distance between </a:t>
            </a:r>
            <a:r>
              <a:rPr lang="en-US" sz="1600" b="1" u="sng" dirty="0">
                <a:latin typeface="Arial" pitchFamily="34" charset="0"/>
                <a:cs typeface="Arial" pitchFamily="34" charset="0"/>
              </a:rPr>
              <a:t>restriction sites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 in organism’s genome</a:t>
            </a:r>
          </a:p>
        </p:txBody>
      </p:sp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3" cstate="print"/>
          <a:srcRect l="1558" t="35423" r="1698" b="60423"/>
          <a:stretch>
            <a:fillRect/>
          </a:stretch>
        </p:blipFill>
        <p:spPr bwMode="auto">
          <a:xfrm>
            <a:off x="158750" y="4427538"/>
            <a:ext cx="8824913" cy="284162"/>
          </a:xfrm>
          <a:prstGeom prst="rect">
            <a:avLst/>
          </a:prstGeom>
          <a:ln w="28575">
            <a:solidFill>
              <a:srgbClr val="4F81B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1371599" y="2514599"/>
            <a:ext cx="5562599" cy="2241551"/>
            <a:chOff x="1371196" y="2805587"/>
            <a:chExt cx="5562350" cy="2241369"/>
          </a:xfrm>
        </p:grpSpPr>
        <p:grpSp>
          <p:nvGrpSpPr>
            <p:cNvPr id="3" name="Group 26"/>
            <p:cNvGrpSpPr>
              <a:grpSpLocks/>
            </p:cNvGrpSpPr>
            <p:nvPr/>
          </p:nvGrpSpPr>
          <p:grpSpPr bwMode="auto">
            <a:xfrm flipV="1">
              <a:off x="3759200" y="4005942"/>
              <a:ext cx="1222376" cy="1041014"/>
              <a:chOff x="3468913" y="2354160"/>
              <a:chExt cx="1512663" cy="1313967"/>
            </a:xfrm>
          </p:grpSpPr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3468282" y="2706790"/>
                <a:ext cx="899699" cy="5189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Geneva" charset="-128"/>
                  <a:cs typeface="+mn-cs"/>
                </a:endParaRPr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>
                <a:off x="4444593" y="2706790"/>
                <a:ext cx="522532" cy="5169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Geneva" charset="-128"/>
                  <a:cs typeface="+mn-cs"/>
                </a:endParaRPr>
              </a:p>
            </p:txBody>
          </p:sp>
          <p:grpSp>
            <p:nvGrpSpPr>
              <p:cNvPr id="4" name="Group 36"/>
              <p:cNvGrpSpPr>
                <a:grpSpLocks/>
              </p:cNvGrpSpPr>
              <p:nvPr/>
            </p:nvGrpSpPr>
            <p:grpSpPr bwMode="auto">
              <a:xfrm>
                <a:off x="3471165" y="3228632"/>
                <a:ext cx="1510405" cy="439495"/>
                <a:chOff x="3480695" y="3271499"/>
                <a:chExt cx="1495099" cy="439495"/>
              </a:xfrm>
            </p:grpSpPr>
            <p:sp>
              <p:nvSpPr>
                <p:cNvPr id="32" name="Rectangle 55"/>
                <p:cNvSpPr>
                  <a:spLocks noChangeArrowheads="1"/>
                </p:cNvSpPr>
                <p:nvPr/>
              </p:nvSpPr>
              <p:spPr bwMode="auto">
                <a:xfrm>
                  <a:off x="3761738" y="3328690"/>
                  <a:ext cx="517237" cy="37867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33" name="Rectangle 56"/>
                <p:cNvSpPr>
                  <a:spLocks noChangeArrowheads="1"/>
                </p:cNvSpPr>
                <p:nvPr/>
              </p:nvSpPr>
              <p:spPr bwMode="auto">
                <a:xfrm>
                  <a:off x="4555095" y="3328690"/>
                  <a:ext cx="134171" cy="37867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34" name="Rectangle 57"/>
                <p:cNvSpPr>
                  <a:spLocks noChangeArrowheads="1"/>
                </p:cNvSpPr>
                <p:nvPr/>
              </p:nvSpPr>
              <p:spPr bwMode="auto">
                <a:xfrm>
                  <a:off x="4475371" y="3328690"/>
                  <a:ext cx="79724" cy="37867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35" name="Rectangle 59"/>
                <p:cNvSpPr>
                  <a:spLocks noChangeArrowheads="1"/>
                </p:cNvSpPr>
                <p:nvPr/>
              </p:nvSpPr>
              <p:spPr bwMode="auto">
                <a:xfrm>
                  <a:off x="3580900" y="3328690"/>
                  <a:ext cx="155560" cy="37867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36" name="Rectangle 60"/>
                <p:cNvSpPr>
                  <a:spLocks noChangeArrowheads="1"/>
                </p:cNvSpPr>
                <p:nvPr/>
              </p:nvSpPr>
              <p:spPr bwMode="auto">
                <a:xfrm>
                  <a:off x="3481730" y="3328690"/>
                  <a:ext cx="99170" cy="37867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37" name="Rectangle 61"/>
                <p:cNvSpPr>
                  <a:spLocks noChangeArrowheads="1"/>
                </p:cNvSpPr>
                <p:nvPr/>
              </p:nvSpPr>
              <p:spPr bwMode="auto">
                <a:xfrm>
                  <a:off x="4689266" y="3328690"/>
                  <a:ext cx="285841" cy="37867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38" name="Rectangle 62"/>
                <p:cNvSpPr>
                  <a:spLocks noChangeArrowheads="1"/>
                </p:cNvSpPr>
                <p:nvPr/>
              </p:nvSpPr>
              <p:spPr bwMode="auto">
                <a:xfrm>
                  <a:off x="3736460" y="3328690"/>
                  <a:ext cx="35001" cy="37867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39" name="Rectangle 63"/>
                <p:cNvSpPr>
                  <a:spLocks noChangeArrowheads="1"/>
                </p:cNvSpPr>
                <p:nvPr/>
              </p:nvSpPr>
              <p:spPr bwMode="auto">
                <a:xfrm>
                  <a:off x="4277032" y="3328690"/>
                  <a:ext cx="198339" cy="37867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0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4963440" y="3328690"/>
                  <a:ext cx="3889" cy="38268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1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4691210" y="3328690"/>
                  <a:ext cx="3889" cy="38268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2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4553151" y="3328690"/>
                  <a:ext cx="3889" cy="38268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3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4471482" y="3328690"/>
                  <a:ext cx="5833" cy="38268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4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4277032" y="3328690"/>
                  <a:ext cx="3889" cy="38268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5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3777294" y="3328690"/>
                  <a:ext cx="3889" cy="38268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6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3738404" y="3328690"/>
                  <a:ext cx="3889" cy="38268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7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3580900" y="3328690"/>
                  <a:ext cx="5833" cy="38268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8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3485619" y="3328690"/>
                  <a:ext cx="5834" cy="38268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  <p:sp>
              <p:nvSpPr>
                <p:cNvPr id="49" name="Rectangle 18"/>
                <p:cNvSpPr>
                  <a:spLocks noChangeArrowheads="1"/>
                </p:cNvSpPr>
                <p:nvPr/>
              </p:nvSpPr>
              <p:spPr bwMode="auto">
                <a:xfrm flipV="1">
                  <a:off x="3479786" y="3328690"/>
                  <a:ext cx="1487543" cy="374670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Geneva" charset="-128"/>
                    <a:cs typeface="+mn-cs"/>
                  </a:endParaRPr>
                </a:p>
              </p:txBody>
            </p:sp>
          </p:grpSp>
          <p:sp>
            <p:nvSpPr>
              <p:cNvPr id="31" name="Rectangle 19"/>
              <p:cNvSpPr>
                <a:spLocks noChangeArrowheads="1"/>
              </p:cNvSpPr>
              <p:nvPr/>
            </p:nvSpPr>
            <p:spPr bwMode="auto">
              <a:xfrm flipV="1">
                <a:off x="4299227" y="2354160"/>
                <a:ext cx="196441" cy="46483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Geneva" charset="-128"/>
                  <a:cs typeface="+mn-cs"/>
                </a:endParaRPr>
              </a:p>
            </p:txBody>
          </p:sp>
        </p:grpSp>
        <p:cxnSp>
          <p:nvCxnSpPr>
            <p:cNvPr id="54" name="Straight Arrow Connector 53"/>
            <p:cNvCxnSpPr>
              <a:endCxn id="33" idx="2"/>
            </p:cNvCxnSpPr>
            <p:nvPr/>
          </p:nvCxnSpPr>
          <p:spPr>
            <a:xfrm>
              <a:off x="2742735" y="3338945"/>
              <a:ext cx="1950157" cy="669871"/>
            </a:xfrm>
            <a:prstGeom prst="straightConnector1">
              <a:avLst/>
            </a:prstGeom>
            <a:ln>
              <a:solidFill>
                <a:srgbClr val="164883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43" idx="0"/>
            </p:cNvCxnSpPr>
            <p:nvPr/>
          </p:nvCxnSpPr>
          <p:spPr>
            <a:xfrm>
              <a:off x="1371196" y="3338945"/>
              <a:ext cx="3203431" cy="666696"/>
            </a:xfrm>
            <a:prstGeom prst="straightConnector1">
              <a:avLst/>
            </a:prstGeom>
            <a:ln>
              <a:solidFill>
                <a:srgbClr val="164883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4804806" y="2805587"/>
              <a:ext cx="2128740" cy="1157194"/>
            </a:xfrm>
            <a:prstGeom prst="straightConnector1">
              <a:avLst/>
            </a:prstGeom>
            <a:ln>
              <a:solidFill>
                <a:srgbClr val="164883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-23812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Whole Genome Mapping</a:t>
            </a:r>
            <a:endParaRPr lang="en-US" sz="3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9600" y="1295400"/>
            <a:ext cx="1600200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DNA extraction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2057400"/>
            <a:ext cx="1600200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DNA stretched and immobilized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4114800"/>
            <a:ext cx="2362200" cy="52322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Scan fluorescent images, convert  to digital data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87"/>
          <p:cNvPicPr>
            <a:picLocks noChangeAspect="1" noChangeArrowheads="1"/>
          </p:cNvPicPr>
          <p:nvPr/>
        </p:nvPicPr>
        <p:blipFill>
          <a:blip r:embed="rId3" cstate="print"/>
          <a:srcRect l="10876" t="40787" r="16628" b="44911"/>
          <a:stretch>
            <a:fillRect/>
          </a:stretch>
        </p:blipFill>
        <p:spPr bwMode="auto">
          <a:xfrm>
            <a:off x="3429000" y="3124200"/>
            <a:ext cx="5181600" cy="712402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 cstate="print"/>
          <a:srcRect l="6207" t="3821" r="18364" b="10370"/>
          <a:stretch>
            <a:fillRect/>
          </a:stretch>
        </p:blipFill>
        <p:spPr bwMode="auto">
          <a:xfrm>
            <a:off x="3352800" y="2057400"/>
            <a:ext cx="838200" cy="734887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OpGen Technology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609600" y="3048000"/>
            <a:ext cx="2057400" cy="73866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Enzyme digest and </a:t>
            </a:r>
          </a:p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fluorescent stain to single DNA molecules 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5029200"/>
            <a:ext cx="2286000" cy="52322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Digital data converted to single-molecule map set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5029200"/>
            <a:ext cx="3886200" cy="65305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>
            <a:outerShdw blurRad="5461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14"/>
          <p:cNvSpPr/>
          <p:nvPr/>
        </p:nvSpPr>
        <p:spPr>
          <a:xfrm>
            <a:off x="4953000" y="1143000"/>
            <a:ext cx="2895600" cy="533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4953000" y="1143000"/>
            <a:ext cx="2895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Cells gently lysed to extract long genomic DNA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molecules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953000" y="2133600"/>
            <a:ext cx="2895600" cy="7620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953000" y="2133600"/>
            <a:ext cx="2819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  <a:sym typeface="Symbol" pitchFamily="18" charset="2"/>
              </a:rPr>
              <a:t>DNA 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Symbol" pitchFamily="18" charset="2"/>
              </a:rPr>
              <a:t>captured on charged glass slides in </a:t>
            </a:r>
            <a:r>
              <a:rPr lang="en-US" sz="1400" dirty="0">
                <a:latin typeface="Arial" pitchFamily="34" charset="0"/>
                <a:cs typeface="Arial" pitchFamily="34" charset="0"/>
                <a:sym typeface="Symbol" pitchFamily="18" charset="2"/>
              </a:rPr>
              <a:t>parallel 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Symbol" pitchFamily="18" charset="2"/>
              </a:rPr>
              <a:t>channels of </a:t>
            </a:r>
            <a:r>
              <a:rPr lang="en-US" sz="1400" dirty="0">
                <a:latin typeface="Arial" pitchFamily="34" charset="0"/>
                <a:cs typeface="Arial" pitchFamily="34" charset="0"/>
                <a:sym typeface="Symbol" pitchFamily="18" charset="2"/>
              </a:rPr>
              <a:t>single DNA 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Symbol" pitchFamily="18" charset="2"/>
              </a:rPr>
              <a:t>molecules</a:t>
            </a:r>
            <a:endParaRPr lang="en-US" sz="1400" dirty="0">
              <a:latin typeface="Arial" pitchFamily="34" charset="0"/>
              <a:cs typeface="Arial" pitchFamily="34" charset="0"/>
              <a:sym typeface="Symbol" pitchFamily="18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4033903"/>
            <a:ext cx="5181600" cy="76669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30722" name="Picture 2" descr="http://www.exploratorium.edu/imaging_station/gal_media/human/humanredbc2/humanredbc2_32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1143000"/>
            <a:ext cx="914400" cy="6858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/>
              <a:t>Whole Genome Mapping</a:t>
            </a:r>
            <a:endParaRPr lang="en-US" sz="3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Sanger </a:t>
            </a:r>
            <a:r>
              <a:rPr lang="en-GB" sz="3600" dirty="0" err="1"/>
              <a:t>dideoxy</a:t>
            </a:r>
            <a:r>
              <a:rPr lang="en-GB" sz="3600" dirty="0"/>
              <a:t> sequencing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1841500" y="2908300"/>
            <a:ext cx="5295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latin typeface="Courier New" pitchFamily="49" charset="0"/>
              </a:rPr>
              <a:t>GAAGCTGCGTCAACACGCGTGCAAACGC</a:t>
            </a:r>
            <a:endParaRPr lang="en-US" altLang="en-GB" sz="2400">
              <a:latin typeface="Courier New" pitchFamily="49" charset="0"/>
            </a:endParaRP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1841500" y="3505200"/>
            <a:ext cx="5295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latin typeface="Courier New" pitchFamily="49" charset="0"/>
              </a:rPr>
              <a:t>CTTCGACGCAGTTGTGCGCACGTTTGCG</a:t>
            </a:r>
            <a:endParaRPr lang="en-US" altLang="en-GB" sz="2400">
              <a:latin typeface="Courier New" pitchFamily="49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993900" y="3284538"/>
            <a:ext cx="4953000" cy="228600"/>
            <a:chOff x="1168" y="2069"/>
            <a:chExt cx="3120" cy="144"/>
          </a:xfrm>
        </p:grpSpPr>
        <p:sp>
          <p:nvSpPr>
            <p:cNvPr id="71686" name="Line 6"/>
            <p:cNvSpPr>
              <a:spLocks noChangeShapeType="1"/>
            </p:cNvSpPr>
            <p:nvPr/>
          </p:nvSpPr>
          <p:spPr bwMode="auto">
            <a:xfrm>
              <a:off x="1168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87" name="Line 7"/>
            <p:cNvSpPr>
              <a:spLocks noChangeShapeType="1"/>
            </p:cNvSpPr>
            <p:nvPr/>
          </p:nvSpPr>
          <p:spPr bwMode="auto">
            <a:xfrm>
              <a:off x="1283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88" name="Line 8"/>
            <p:cNvSpPr>
              <a:spLocks noChangeShapeType="1"/>
            </p:cNvSpPr>
            <p:nvPr/>
          </p:nvSpPr>
          <p:spPr bwMode="auto">
            <a:xfrm>
              <a:off x="1514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89" name="Line 9"/>
            <p:cNvSpPr>
              <a:spLocks noChangeShapeType="1"/>
            </p:cNvSpPr>
            <p:nvPr/>
          </p:nvSpPr>
          <p:spPr bwMode="auto">
            <a:xfrm>
              <a:off x="1630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0" name="Line 10"/>
            <p:cNvSpPr>
              <a:spLocks noChangeShapeType="1"/>
            </p:cNvSpPr>
            <p:nvPr/>
          </p:nvSpPr>
          <p:spPr bwMode="auto">
            <a:xfrm>
              <a:off x="1745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1" name="Line 11"/>
            <p:cNvSpPr>
              <a:spLocks noChangeShapeType="1"/>
            </p:cNvSpPr>
            <p:nvPr/>
          </p:nvSpPr>
          <p:spPr bwMode="auto">
            <a:xfrm>
              <a:off x="1976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2" name="Line 12"/>
            <p:cNvSpPr>
              <a:spLocks noChangeShapeType="1"/>
            </p:cNvSpPr>
            <p:nvPr/>
          </p:nvSpPr>
          <p:spPr bwMode="auto">
            <a:xfrm>
              <a:off x="2092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3" name="Line 13"/>
            <p:cNvSpPr>
              <a:spLocks noChangeShapeType="1"/>
            </p:cNvSpPr>
            <p:nvPr/>
          </p:nvSpPr>
          <p:spPr bwMode="auto">
            <a:xfrm>
              <a:off x="2208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4" name="Line 14"/>
            <p:cNvSpPr>
              <a:spLocks noChangeShapeType="1"/>
            </p:cNvSpPr>
            <p:nvPr/>
          </p:nvSpPr>
          <p:spPr bwMode="auto">
            <a:xfrm>
              <a:off x="2439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5" name="Line 15"/>
            <p:cNvSpPr>
              <a:spLocks noChangeShapeType="1"/>
            </p:cNvSpPr>
            <p:nvPr/>
          </p:nvSpPr>
          <p:spPr bwMode="auto">
            <a:xfrm>
              <a:off x="2554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6" name="Line 16"/>
            <p:cNvSpPr>
              <a:spLocks noChangeShapeType="1"/>
            </p:cNvSpPr>
            <p:nvPr/>
          </p:nvSpPr>
          <p:spPr bwMode="auto">
            <a:xfrm>
              <a:off x="2670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7" name="Line 17"/>
            <p:cNvSpPr>
              <a:spLocks noChangeShapeType="1"/>
            </p:cNvSpPr>
            <p:nvPr/>
          </p:nvSpPr>
          <p:spPr bwMode="auto">
            <a:xfrm>
              <a:off x="2901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8" name="Line 18"/>
            <p:cNvSpPr>
              <a:spLocks noChangeShapeType="1"/>
            </p:cNvSpPr>
            <p:nvPr/>
          </p:nvSpPr>
          <p:spPr bwMode="auto">
            <a:xfrm>
              <a:off x="3016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699" name="Line 19"/>
            <p:cNvSpPr>
              <a:spLocks noChangeShapeType="1"/>
            </p:cNvSpPr>
            <p:nvPr/>
          </p:nvSpPr>
          <p:spPr bwMode="auto">
            <a:xfrm>
              <a:off x="3132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0" name="Line 20"/>
            <p:cNvSpPr>
              <a:spLocks noChangeShapeType="1"/>
            </p:cNvSpPr>
            <p:nvPr/>
          </p:nvSpPr>
          <p:spPr bwMode="auto">
            <a:xfrm>
              <a:off x="3248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1" name="Line 21"/>
            <p:cNvSpPr>
              <a:spLocks noChangeShapeType="1"/>
            </p:cNvSpPr>
            <p:nvPr/>
          </p:nvSpPr>
          <p:spPr bwMode="auto">
            <a:xfrm>
              <a:off x="3363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2" name="Line 22"/>
            <p:cNvSpPr>
              <a:spLocks noChangeShapeType="1"/>
            </p:cNvSpPr>
            <p:nvPr/>
          </p:nvSpPr>
          <p:spPr bwMode="auto">
            <a:xfrm>
              <a:off x="3479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3" name="Line 23"/>
            <p:cNvSpPr>
              <a:spLocks noChangeShapeType="1"/>
            </p:cNvSpPr>
            <p:nvPr/>
          </p:nvSpPr>
          <p:spPr bwMode="auto">
            <a:xfrm>
              <a:off x="3594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4" name="Line 24"/>
            <p:cNvSpPr>
              <a:spLocks noChangeShapeType="1"/>
            </p:cNvSpPr>
            <p:nvPr/>
          </p:nvSpPr>
          <p:spPr bwMode="auto">
            <a:xfrm>
              <a:off x="3710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5" name="Line 25"/>
            <p:cNvSpPr>
              <a:spLocks noChangeShapeType="1"/>
            </p:cNvSpPr>
            <p:nvPr/>
          </p:nvSpPr>
          <p:spPr bwMode="auto">
            <a:xfrm>
              <a:off x="3825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6" name="Line 26"/>
            <p:cNvSpPr>
              <a:spLocks noChangeShapeType="1"/>
            </p:cNvSpPr>
            <p:nvPr/>
          </p:nvSpPr>
          <p:spPr bwMode="auto">
            <a:xfrm>
              <a:off x="3941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7" name="Line 27"/>
            <p:cNvSpPr>
              <a:spLocks noChangeShapeType="1"/>
            </p:cNvSpPr>
            <p:nvPr/>
          </p:nvSpPr>
          <p:spPr bwMode="auto">
            <a:xfrm>
              <a:off x="4056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8" name="Line 28"/>
            <p:cNvSpPr>
              <a:spLocks noChangeShapeType="1"/>
            </p:cNvSpPr>
            <p:nvPr/>
          </p:nvSpPr>
          <p:spPr bwMode="auto">
            <a:xfrm>
              <a:off x="4288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09" name="Line 29"/>
            <p:cNvSpPr>
              <a:spLocks noChangeShapeType="1"/>
            </p:cNvSpPr>
            <p:nvPr/>
          </p:nvSpPr>
          <p:spPr bwMode="auto">
            <a:xfrm>
              <a:off x="4172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10" name="Line 30"/>
            <p:cNvSpPr>
              <a:spLocks noChangeShapeType="1"/>
            </p:cNvSpPr>
            <p:nvPr/>
          </p:nvSpPr>
          <p:spPr bwMode="auto">
            <a:xfrm>
              <a:off x="1861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11" name="Line 31"/>
            <p:cNvSpPr>
              <a:spLocks noChangeShapeType="1"/>
            </p:cNvSpPr>
            <p:nvPr/>
          </p:nvSpPr>
          <p:spPr bwMode="auto">
            <a:xfrm>
              <a:off x="1399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12" name="Line 32"/>
            <p:cNvSpPr>
              <a:spLocks noChangeShapeType="1"/>
            </p:cNvSpPr>
            <p:nvPr/>
          </p:nvSpPr>
          <p:spPr bwMode="auto">
            <a:xfrm>
              <a:off x="2785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713" name="Line 33"/>
            <p:cNvSpPr>
              <a:spLocks noChangeShapeType="1"/>
            </p:cNvSpPr>
            <p:nvPr/>
          </p:nvSpPr>
          <p:spPr bwMode="auto">
            <a:xfrm>
              <a:off x="2323" y="2069"/>
              <a:ext cx="0" cy="144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5616" y="6301409"/>
            <a:ext cx="8248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2"/>
                </a:solidFill>
                <a:latin typeface="+mn-lt"/>
              </a:rPr>
              <a:t>Denature – heat to 96</a:t>
            </a:r>
            <a:r>
              <a:rPr lang="en-GB" sz="2400" dirty="0" smtClean="0">
                <a:solidFill>
                  <a:schemeClr val="tx2"/>
                </a:solidFill>
                <a:latin typeface="+mn-lt"/>
                <a:cs typeface="Aharoni" panose="02010803020104030203" pitchFamily="2" charset="-79"/>
              </a:rPr>
              <a:t>°C</a:t>
            </a:r>
            <a:endParaRPr lang="en-GB" sz="24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2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0.00122 -0.272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36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0.33333  E" pathEditMode="relative" ptsTypes="">
                                      <p:cBhvr>
                                        <p:cTn id="12" dur="2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/>
      <p:bldP spid="7168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A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1125" y="1069975"/>
            <a:ext cx="62166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2" name="Picture 4" descr="A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1125" y="1060450"/>
            <a:ext cx="6208713" cy="471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3" name="Picture 5" descr="A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81125" y="1054100"/>
            <a:ext cx="6216650" cy="47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cs typeface="Arial" pitchFamily="34" charset="0"/>
              </a:rPr>
              <a:t>Image </a:t>
            </a:r>
            <a:r>
              <a:rPr lang="en-US" sz="3600" b="1" dirty="0">
                <a:cs typeface="Arial" pitchFamily="34" charset="0"/>
              </a:rPr>
              <a:t>Analysis and </a:t>
            </a:r>
            <a:r>
              <a:rPr lang="en-US" sz="3600" b="1" dirty="0" smtClean="0">
                <a:cs typeface="Arial" pitchFamily="34" charset="0"/>
              </a:rPr>
              <a:t>Markup</a:t>
            </a:r>
            <a:endParaRPr lang="en-US" sz="3600" b="1" dirty="0"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0" y="2524125"/>
            <a:ext cx="4629150" cy="3562350"/>
          </a:xfrm>
          <a:prstGeom prst="rect">
            <a:avLst/>
          </a:prstGeom>
          <a:noFill/>
          <a:ln w="3175">
            <a:solidFill>
              <a:srgbClr val="4F81B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2" descr="chr3"/>
          <p:cNvPicPr>
            <a:picLocks noChangeAspect="1" noChangeArrowheads="1"/>
          </p:cNvPicPr>
          <p:nvPr/>
        </p:nvPicPr>
        <p:blipFill>
          <a:blip r:embed="rId3" cstate="print"/>
          <a:srcRect t="41110"/>
          <a:stretch>
            <a:fillRect/>
          </a:stretch>
        </p:blipFill>
        <p:spPr bwMode="auto">
          <a:xfrm>
            <a:off x="2432050" y="4002088"/>
            <a:ext cx="4657725" cy="2116137"/>
          </a:xfrm>
          <a:prstGeom prst="rect">
            <a:avLst/>
          </a:prstGeom>
          <a:ln w="285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3" descr="chr3"/>
          <p:cNvPicPr>
            <a:picLocks noChangeAspect="1" noChangeArrowheads="1"/>
          </p:cNvPicPr>
          <p:nvPr/>
        </p:nvPicPr>
        <p:blipFill>
          <a:blip r:embed="rId3" cstate="print"/>
          <a:srcRect b="58727"/>
          <a:stretch>
            <a:fillRect/>
          </a:stretch>
        </p:blipFill>
        <p:spPr bwMode="auto">
          <a:xfrm>
            <a:off x="2432050" y="2522538"/>
            <a:ext cx="4657725" cy="1482725"/>
          </a:xfrm>
          <a:prstGeom prst="rect">
            <a:avLst/>
          </a:prstGeom>
          <a:ln w="285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65250" y="3794125"/>
            <a:ext cx="6791325" cy="496888"/>
            <a:chOff x="897" y="2390"/>
            <a:chExt cx="4278" cy="31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056" y="2390"/>
              <a:ext cx="246" cy="81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302" y="2390"/>
              <a:ext cx="263" cy="81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565" y="2390"/>
              <a:ext cx="25" cy="8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591" y="2390"/>
              <a:ext cx="103" cy="81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564" y="2390"/>
              <a:ext cx="85" cy="8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514" y="2390"/>
              <a:ext cx="50" cy="8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829" y="2390"/>
              <a:ext cx="227" cy="81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960" y="2390"/>
              <a:ext cx="98" cy="81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897" y="2390"/>
              <a:ext cx="63" cy="81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649" y="2390"/>
              <a:ext cx="180" cy="81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58" y="2390"/>
              <a:ext cx="22" cy="8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1395" y="2390"/>
              <a:ext cx="125" cy="8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3392" y="2622"/>
              <a:ext cx="1782" cy="81"/>
              <a:chOff x="3414" y="3268"/>
              <a:chExt cx="2950" cy="131"/>
            </a:xfrm>
          </p:grpSpPr>
          <p:sp>
            <p:nvSpPr>
              <p:cNvPr id="37" name="Rectangle 18"/>
              <p:cNvSpPr>
                <a:spLocks noChangeArrowheads="1"/>
              </p:cNvSpPr>
              <p:nvPr/>
            </p:nvSpPr>
            <p:spPr bwMode="auto">
              <a:xfrm>
                <a:off x="5589" y="3268"/>
                <a:ext cx="407" cy="131"/>
              </a:xfrm>
              <a:prstGeom prst="rect">
                <a:avLst/>
              </a:prstGeom>
              <a:solidFill>
                <a:srgbClr val="00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Rectangle 19"/>
              <p:cNvSpPr>
                <a:spLocks noChangeArrowheads="1"/>
              </p:cNvSpPr>
              <p:nvPr/>
            </p:nvSpPr>
            <p:spPr bwMode="auto">
              <a:xfrm>
                <a:off x="5164" y="3268"/>
                <a:ext cx="435" cy="131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9" name="Rectangle 20"/>
              <p:cNvSpPr>
                <a:spLocks noChangeArrowheads="1"/>
              </p:cNvSpPr>
              <p:nvPr/>
            </p:nvSpPr>
            <p:spPr bwMode="auto">
              <a:xfrm>
                <a:off x="4758" y="3268"/>
                <a:ext cx="41" cy="13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Rectangle 21"/>
              <p:cNvSpPr>
                <a:spLocks noChangeArrowheads="1"/>
              </p:cNvSpPr>
              <p:nvPr/>
            </p:nvSpPr>
            <p:spPr bwMode="auto">
              <a:xfrm>
                <a:off x="4925" y="3268"/>
                <a:ext cx="171" cy="131"/>
              </a:xfrm>
              <a:prstGeom prst="rect">
                <a:avLst/>
              </a:prstGeom>
              <a:solidFill>
                <a:srgbClr val="00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Rectangle 22"/>
              <p:cNvSpPr>
                <a:spLocks noChangeArrowheads="1"/>
              </p:cNvSpPr>
              <p:nvPr/>
            </p:nvSpPr>
            <p:spPr bwMode="auto">
              <a:xfrm>
                <a:off x="4219" y="3268"/>
                <a:ext cx="540" cy="131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Rectangle 23"/>
              <p:cNvSpPr>
                <a:spLocks noChangeArrowheads="1"/>
              </p:cNvSpPr>
              <p:nvPr/>
            </p:nvSpPr>
            <p:spPr bwMode="auto">
              <a:xfrm>
                <a:off x="4795" y="3268"/>
                <a:ext cx="141" cy="131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3" name="Rectangle 24"/>
              <p:cNvSpPr>
                <a:spLocks noChangeArrowheads="1"/>
              </p:cNvSpPr>
              <p:nvPr/>
            </p:nvSpPr>
            <p:spPr bwMode="auto">
              <a:xfrm>
                <a:off x="5089" y="3268"/>
                <a:ext cx="83" cy="13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ectangle 25"/>
              <p:cNvSpPr>
                <a:spLocks noChangeArrowheads="1"/>
              </p:cNvSpPr>
              <p:nvPr/>
            </p:nvSpPr>
            <p:spPr bwMode="auto">
              <a:xfrm>
                <a:off x="5990" y="3268"/>
                <a:ext cx="374" cy="131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Rectangle 26"/>
              <p:cNvSpPr>
                <a:spLocks noChangeArrowheads="1"/>
              </p:cNvSpPr>
              <p:nvPr/>
            </p:nvSpPr>
            <p:spPr bwMode="auto">
              <a:xfrm>
                <a:off x="3414" y="3268"/>
                <a:ext cx="162" cy="131"/>
              </a:xfrm>
              <a:prstGeom prst="rect">
                <a:avLst/>
              </a:prstGeom>
              <a:solidFill>
                <a:srgbClr val="00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6" name="Rectangle 27"/>
              <p:cNvSpPr>
                <a:spLocks noChangeArrowheads="1"/>
              </p:cNvSpPr>
              <p:nvPr/>
            </p:nvSpPr>
            <p:spPr bwMode="auto">
              <a:xfrm>
                <a:off x="3576" y="3268"/>
                <a:ext cx="104" cy="131"/>
              </a:xfrm>
              <a:prstGeom prst="rect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Rectangle 28"/>
              <p:cNvSpPr>
                <a:spLocks noChangeArrowheads="1"/>
              </p:cNvSpPr>
              <p:nvPr/>
            </p:nvSpPr>
            <p:spPr bwMode="auto">
              <a:xfrm>
                <a:off x="3681" y="3268"/>
                <a:ext cx="298" cy="131"/>
              </a:xfrm>
              <a:prstGeom prst="rect">
                <a:avLst/>
              </a:prstGeom>
              <a:solidFill>
                <a:srgbClr val="00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Rectangle 29"/>
              <p:cNvSpPr>
                <a:spLocks noChangeArrowheads="1"/>
              </p:cNvSpPr>
              <p:nvPr/>
            </p:nvSpPr>
            <p:spPr bwMode="auto">
              <a:xfrm>
                <a:off x="3977" y="3268"/>
                <a:ext cx="36" cy="131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9" name="Rectangle 30"/>
              <p:cNvSpPr>
                <a:spLocks noChangeArrowheads="1"/>
              </p:cNvSpPr>
              <p:nvPr/>
            </p:nvSpPr>
            <p:spPr bwMode="auto">
              <a:xfrm>
                <a:off x="4013" y="3268"/>
                <a:ext cx="207" cy="13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8" name="Group 31"/>
            <p:cNvGrpSpPr>
              <a:grpSpLocks/>
            </p:cNvGrpSpPr>
            <p:nvPr/>
          </p:nvGrpSpPr>
          <p:grpSpPr bwMode="auto">
            <a:xfrm>
              <a:off x="2053" y="2504"/>
              <a:ext cx="1824" cy="82"/>
              <a:chOff x="1242" y="3052"/>
              <a:chExt cx="3027" cy="131"/>
            </a:xfrm>
          </p:grpSpPr>
          <p:sp>
            <p:nvSpPr>
              <p:cNvPr id="24" name="Rectangle 32"/>
              <p:cNvSpPr>
                <a:spLocks noChangeArrowheads="1"/>
              </p:cNvSpPr>
              <p:nvPr/>
            </p:nvSpPr>
            <p:spPr bwMode="auto">
              <a:xfrm>
                <a:off x="1242" y="3052"/>
                <a:ext cx="408" cy="131"/>
              </a:xfrm>
              <a:prstGeom prst="rect">
                <a:avLst/>
              </a:prstGeom>
              <a:solidFill>
                <a:srgbClr val="00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Rectangle 33"/>
              <p:cNvSpPr>
                <a:spLocks noChangeArrowheads="1"/>
              </p:cNvSpPr>
              <p:nvPr/>
            </p:nvSpPr>
            <p:spPr bwMode="auto">
              <a:xfrm>
                <a:off x="1650" y="3052"/>
                <a:ext cx="436" cy="131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Rectangle 34"/>
              <p:cNvSpPr>
                <a:spLocks noChangeArrowheads="1"/>
              </p:cNvSpPr>
              <p:nvPr/>
            </p:nvSpPr>
            <p:spPr bwMode="auto">
              <a:xfrm>
                <a:off x="2088" y="3052"/>
                <a:ext cx="43" cy="13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Rectangle 35"/>
              <p:cNvSpPr>
                <a:spLocks noChangeArrowheads="1"/>
              </p:cNvSpPr>
              <p:nvPr/>
            </p:nvSpPr>
            <p:spPr bwMode="auto">
              <a:xfrm>
                <a:off x="2133" y="3052"/>
                <a:ext cx="171" cy="131"/>
              </a:xfrm>
              <a:prstGeom prst="rect">
                <a:avLst/>
              </a:prstGeom>
              <a:solidFill>
                <a:srgbClr val="00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Rectangle 36"/>
              <p:cNvSpPr>
                <a:spLocks noChangeArrowheads="1"/>
              </p:cNvSpPr>
              <p:nvPr/>
            </p:nvSpPr>
            <p:spPr bwMode="auto">
              <a:xfrm>
                <a:off x="2306" y="3052"/>
                <a:ext cx="541" cy="131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9" name="Rectangle 37"/>
              <p:cNvSpPr>
                <a:spLocks noChangeArrowheads="1"/>
              </p:cNvSpPr>
              <p:nvPr/>
            </p:nvSpPr>
            <p:spPr bwMode="auto">
              <a:xfrm>
                <a:off x="2847" y="3052"/>
                <a:ext cx="141" cy="131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Rectangle 38"/>
              <p:cNvSpPr>
                <a:spLocks noChangeArrowheads="1"/>
              </p:cNvSpPr>
              <p:nvPr/>
            </p:nvSpPr>
            <p:spPr bwMode="auto">
              <a:xfrm>
                <a:off x="2993" y="3052"/>
                <a:ext cx="83" cy="13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Rectangle 39"/>
              <p:cNvSpPr>
                <a:spLocks noChangeArrowheads="1"/>
              </p:cNvSpPr>
              <p:nvPr/>
            </p:nvSpPr>
            <p:spPr bwMode="auto">
              <a:xfrm>
                <a:off x="3077" y="3052"/>
                <a:ext cx="375" cy="131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Rectangle 40"/>
              <p:cNvSpPr>
                <a:spLocks noChangeArrowheads="1"/>
              </p:cNvSpPr>
              <p:nvPr/>
            </p:nvSpPr>
            <p:spPr bwMode="auto">
              <a:xfrm>
                <a:off x="3454" y="3052"/>
                <a:ext cx="163" cy="131"/>
              </a:xfrm>
              <a:prstGeom prst="rect">
                <a:avLst/>
              </a:prstGeom>
              <a:solidFill>
                <a:srgbClr val="00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Rectangle 41"/>
              <p:cNvSpPr>
                <a:spLocks noChangeArrowheads="1"/>
              </p:cNvSpPr>
              <p:nvPr/>
            </p:nvSpPr>
            <p:spPr bwMode="auto">
              <a:xfrm>
                <a:off x="3618" y="3052"/>
                <a:ext cx="103" cy="131"/>
              </a:xfrm>
              <a:prstGeom prst="rect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Rectangle 42"/>
              <p:cNvSpPr>
                <a:spLocks noChangeArrowheads="1"/>
              </p:cNvSpPr>
              <p:nvPr/>
            </p:nvSpPr>
            <p:spPr bwMode="auto">
              <a:xfrm>
                <a:off x="3726" y="3052"/>
                <a:ext cx="297" cy="131"/>
              </a:xfrm>
              <a:prstGeom prst="rect">
                <a:avLst/>
              </a:prstGeom>
              <a:solidFill>
                <a:srgbClr val="00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" name="Rectangle 43"/>
              <p:cNvSpPr>
                <a:spLocks noChangeArrowheads="1"/>
              </p:cNvSpPr>
              <p:nvPr/>
            </p:nvSpPr>
            <p:spPr bwMode="auto">
              <a:xfrm>
                <a:off x="4023" y="3052"/>
                <a:ext cx="37" cy="131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Rectangle 44"/>
              <p:cNvSpPr>
                <a:spLocks noChangeArrowheads="1"/>
              </p:cNvSpPr>
              <p:nvPr/>
            </p:nvSpPr>
            <p:spPr bwMode="auto">
              <a:xfrm>
                <a:off x="4062" y="3052"/>
                <a:ext cx="207" cy="131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" name="Rectangle 45"/>
            <p:cNvSpPr>
              <a:spLocks noChangeArrowheads="1"/>
            </p:cNvSpPr>
            <p:nvPr/>
          </p:nvSpPr>
          <p:spPr bwMode="auto">
            <a:xfrm>
              <a:off x="1071" y="2390"/>
              <a:ext cx="326" cy="81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4" cstate="print"/>
          <a:srcRect l="1698" t="35143" r="1558" b="59863"/>
          <a:stretch>
            <a:fillRect/>
          </a:stretch>
        </p:blipFill>
        <p:spPr bwMode="auto">
          <a:xfrm>
            <a:off x="1524000" y="1879600"/>
            <a:ext cx="6176963" cy="339725"/>
          </a:xfrm>
          <a:prstGeom prst="rect">
            <a:avLst/>
          </a:prstGeom>
          <a:ln w="28575">
            <a:solidFill>
              <a:srgbClr val="4F81B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1066800" y="1030069"/>
            <a:ext cx="77724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Overlapping single molecule maps are aligned to produce a map assembly covering an entire 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chromosome consensus map</a:t>
            </a:r>
            <a:endParaRPr lang="en-US" sz="16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4" name="Picture 53" descr="white_for-web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67" y="98411"/>
            <a:ext cx="1794933" cy="47627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-36512" y="-27384"/>
            <a:ext cx="9180512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cs typeface="Arial" pitchFamily="34" charset="0"/>
              </a:rPr>
              <a:t>Assembly into a Whole Genome Map</a:t>
            </a:r>
            <a:endParaRPr lang="en-US" sz="2800" b="1" dirty="0"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BioNano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Irys</a:t>
            </a:r>
            <a:endParaRPr lang="en-US" sz="3600" b="1" dirty="0"/>
          </a:p>
        </p:txBody>
      </p:sp>
      <p:pic>
        <p:nvPicPr>
          <p:cNvPr id="7" name="Picture 2" descr="C:\Users\bennettg\Desktop\Bionano_Logo_squar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5"/>
          <a:stretch/>
        </p:blipFill>
        <p:spPr bwMode="auto">
          <a:xfrm>
            <a:off x="2288202" y="4614172"/>
            <a:ext cx="1931323" cy="15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15119" y="5383425"/>
            <a:ext cx="196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+mj-lt"/>
              </a:rPr>
              <a:t>IRYS System</a:t>
            </a:r>
            <a:endParaRPr lang="en-GB" sz="2000" b="1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Picture 3" descr="D:\Skydrive\Pictures\Camera Roll\WP_20140925_0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442" y="1835537"/>
            <a:ext cx="5367276" cy="30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58" y="1493410"/>
            <a:ext cx="1704548" cy="1704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" t="36000" r="74700" b="35171"/>
          <a:stretch/>
        </p:blipFill>
        <p:spPr bwMode="auto">
          <a:xfrm>
            <a:off x="7434059" y="836712"/>
            <a:ext cx="1442752" cy="147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4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BioNano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Irys</a:t>
            </a:r>
            <a:endParaRPr lang="en-US" sz="3600" b="1" dirty="0"/>
          </a:p>
        </p:txBody>
      </p:sp>
      <p:pic>
        <p:nvPicPr>
          <p:cNvPr id="7" name="Picture 6" descr="Workflo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382"/>
            <a:ext cx="9144000" cy="564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7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Optical Mapping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Advantages</a:t>
            </a:r>
          </a:p>
          <a:p>
            <a:pPr lvl="1"/>
            <a:r>
              <a:rPr lang="en-GB" sz="1400" dirty="0" smtClean="0">
                <a:solidFill>
                  <a:srgbClr val="000080"/>
                </a:solidFill>
                <a:latin typeface="+mn-lt"/>
                <a:cs typeface="Gill Sans" charset="0"/>
              </a:rPr>
              <a:t>High level assessment</a:t>
            </a:r>
          </a:p>
          <a:p>
            <a:pPr marL="457200" lvl="1" indent="0">
              <a:buNone/>
            </a:pPr>
            <a:r>
              <a:rPr lang="en-GB" sz="1400" dirty="0" smtClean="0">
                <a:solidFill>
                  <a:srgbClr val="000080"/>
                </a:solidFill>
                <a:latin typeface="+mn-lt"/>
                <a:cs typeface="Gill Sans" charset="0"/>
              </a:rPr>
              <a:t>of genome structure</a:t>
            </a:r>
          </a:p>
          <a:p>
            <a:pPr marL="457200" lvl="1" indent="0">
              <a:buNone/>
            </a:pPr>
            <a:endParaRPr lang="en-GB" sz="1400" dirty="0" smtClean="0">
              <a:solidFill>
                <a:srgbClr val="000080"/>
              </a:solidFill>
              <a:latin typeface="+mn-lt"/>
              <a:cs typeface="Gill Sans" charset="0"/>
            </a:endParaRPr>
          </a:p>
          <a:p>
            <a:r>
              <a:rPr lang="en-GB" sz="14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Limitations</a:t>
            </a:r>
          </a:p>
          <a:p>
            <a:pPr lvl="1"/>
            <a:r>
              <a:rPr lang="en-GB" sz="1400" dirty="0" smtClean="0">
                <a:solidFill>
                  <a:srgbClr val="000080"/>
                </a:solidFill>
                <a:latin typeface="+mn-lt"/>
                <a:cs typeface="Gill Sans" charset="0"/>
              </a:rPr>
              <a:t>Not technically generating</a:t>
            </a:r>
          </a:p>
          <a:p>
            <a:pPr marL="457200" lvl="1" indent="0">
              <a:buNone/>
            </a:pPr>
            <a:r>
              <a:rPr lang="en-GB" sz="1400" dirty="0">
                <a:solidFill>
                  <a:srgbClr val="000080"/>
                </a:solidFill>
                <a:latin typeface="+mn-lt"/>
                <a:cs typeface="Gill Sans" charset="0"/>
              </a:rPr>
              <a:t>s</a:t>
            </a:r>
            <a:r>
              <a:rPr lang="en-GB" sz="1400" dirty="0" smtClean="0">
                <a:solidFill>
                  <a:srgbClr val="000080"/>
                </a:solidFill>
                <a:latin typeface="+mn-lt"/>
                <a:cs typeface="Gill Sans" charset="0"/>
              </a:rPr>
              <a:t>equence data</a:t>
            </a:r>
          </a:p>
          <a:p>
            <a:pPr marL="457200" lvl="1" indent="0">
              <a:buNone/>
            </a:pPr>
            <a:endParaRPr lang="en-GB" sz="1400" dirty="0" smtClean="0">
              <a:solidFill>
                <a:srgbClr val="000080"/>
              </a:solidFill>
              <a:latin typeface="+mn-lt"/>
              <a:cs typeface="Gill Sans" charset="0"/>
            </a:endParaRPr>
          </a:p>
          <a:p>
            <a:r>
              <a:rPr lang="en-GB" sz="14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Applications</a:t>
            </a:r>
          </a:p>
          <a:p>
            <a:pPr lvl="1"/>
            <a:r>
              <a:rPr lang="en-GB" sz="1400" dirty="0" smtClean="0">
                <a:solidFill>
                  <a:srgbClr val="000080"/>
                </a:solidFill>
                <a:latin typeface="+mn-lt"/>
                <a:cs typeface="Gill Sans" charset="0"/>
              </a:rPr>
              <a:t>Structural variation</a:t>
            </a:r>
          </a:p>
          <a:p>
            <a:pPr lvl="1"/>
            <a:r>
              <a:rPr lang="en-GB" sz="1400" dirty="0" smtClean="0">
                <a:solidFill>
                  <a:srgbClr val="000080"/>
                </a:solidFill>
                <a:latin typeface="+mn-lt"/>
                <a:cs typeface="Gill Sans" charset="0"/>
              </a:rPr>
              <a:t>Comparative genomics</a:t>
            </a:r>
          </a:p>
          <a:p>
            <a:pPr lvl="2"/>
            <a:r>
              <a:rPr lang="en-GB" sz="1400" dirty="0" smtClean="0">
                <a:solidFill>
                  <a:srgbClr val="000080"/>
                </a:solidFill>
                <a:cs typeface="Gill Sans" charset="0"/>
              </a:rPr>
              <a:t>Strain typing</a:t>
            </a:r>
          </a:p>
          <a:p>
            <a:pPr lvl="1"/>
            <a:r>
              <a:rPr lang="en-GB" sz="1400" dirty="0" smtClean="0">
                <a:solidFill>
                  <a:srgbClr val="000080"/>
                </a:solidFill>
                <a:latin typeface="+mn-lt"/>
                <a:cs typeface="Gill Sans" charset="0"/>
              </a:rPr>
              <a:t>Refining references</a:t>
            </a:r>
          </a:p>
          <a:p>
            <a:pPr lvl="2"/>
            <a:r>
              <a:rPr lang="en-GB" sz="1400" dirty="0" smtClean="0">
                <a:solidFill>
                  <a:srgbClr val="000080"/>
                </a:solidFill>
                <a:cs typeface="Gill Sans" charset="0"/>
              </a:rPr>
              <a:t>Gap sizing</a:t>
            </a:r>
          </a:p>
          <a:p>
            <a:pPr lvl="2"/>
            <a:r>
              <a:rPr lang="en-GB" sz="1400" dirty="0" smtClean="0">
                <a:solidFill>
                  <a:srgbClr val="000080"/>
                </a:solidFill>
                <a:cs typeface="Gill Sans" charset="0"/>
              </a:rPr>
              <a:t>Identifying </a:t>
            </a:r>
            <a:r>
              <a:rPr lang="en-GB" sz="1400" dirty="0" err="1" smtClean="0">
                <a:solidFill>
                  <a:srgbClr val="000080"/>
                </a:solidFill>
                <a:cs typeface="Gill Sans" charset="0"/>
              </a:rPr>
              <a:t>misassemblies</a:t>
            </a:r>
            <a:endParaRPr lang="en-GB" sz="1400" dirty="0" smtClean="0">
              <a:solidFill>
                <a:srgbClr val="000080"/>
              </a:solidFill>
              <a:cs typeface="Gill Sans" charset="0"/>
            </a:endParaRP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  <p:pic>
        <p:nvPicPr>
          <p:cNvPr id="10" name="Picture 9" descr="ArgusSetup-450x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69" y="1152918"/>
            <a:ext cx="3988829" cy="1772813"/>
          </a:xfrm>
          <a:prstGeom prst="rect">
            <a:avLst/>
          </a:prstGeom>
        </p:spPr>
      </p:pic>
      <p:pic>
        <p:nvPicPr>
          <p:cNvPr id="11" name="Picture 10" descr="BioNano-Irys-Instrument_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80" y="3214649"/>
            <a:ext cx="3331129" cy="24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10X </a:t>
            </a:r>
            <a:r>
              <a:rPr lang="en-US" sz="3600" b="1" dirty="0"/>
              <a:t>Genomics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3" y="1019141"/>
            <a:ext cx="2857500" cy="1895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3" y="3339686"/>
            <a:ext cx="3527113" cy="27674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7708" t="19200" r="40186" b="6601"/>
          <a:stretch/>
        </p:blipFill>
        <p:spPr>
          <a:xfrm>
            <a:off x="4211960" y="958240"/>
            <a:ext cx="4112916" cy="5156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white_for-web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67" y="98411"/>
            <a:ext cx="1794933" cy="4762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512" y="5187132"/>
            <a:ext cx="8887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The </a:t>
            </a:r>
            <a:r>
              <a:rPr lang="en-GB" dirty="0" err="1">
                <a:solidFill>
                  <a:schemeClr val="tx2"/>
                </a:solidFill>
                <a:latin typeface="+mn-lt"/>
              </a:rPr>
              <a:t>GemCode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 technology has been adopted for use in multiple applications, including whole-genome phasing and structural variant analysis, </a:t>
            </a:r>
            <a:r>
              <a:rPr lang="en-GB" i="1" dirty="0">
                <a:solidFill>
                  <a:schemeClr val="tx2"/>
                </a:solidFill>
                <a:latin typeface="+mn-lt"/>
              </a:rPr>
              <a:t>de novo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 genome assembly, remapping of difficult regions of the genome, and dynamic gene expression of single cells.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2961" t="28362" r="38976" b="17072"/>
          <a:stretch/>
        </p:blipFill>
        <p:spPr>
          <a:xfrm>
            <a:off x="845840" y="1977304"/>
            <a:ext cx="7452320" cy="29639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836451"/>
            <a:ext cx="84236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tx2"/>
                </a:solidFill>
                <a:latin typeface="+mn-lt"/>
              </a:rPr>
              <a:t>GemCode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Technology creates a unique reagent delivery system that partitions cells or 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arbitrarily 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long DNA molecules (including &gt;100 kb) and prepares sequencing libraries 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in parallel such 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that all fragments produced within a partition share a common barcode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68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10X Genomics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65353" y="941090"/>
            <a:ext cx="8870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Each 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gel bead is functionalized with 10s of millions of copies of barcoded 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oligonucleotides. Every high 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quality oligo contains a defined 14 </a:t>
            </a:r>
            <a:r>
              <a:rPr lang="en-GB" dirty="0" err="1">
                <a:solidFill>
                  <a:schemeClr val="tx2"/>
                </a:solidFill>
                <a:latin typeface="+mn-lt"/>
              </a:rPr>
              <a:t>bp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 sequence 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representing one of 750,000 molecular barcodes plus components compatible with Illumina sequencing. </a:t>
            </a:r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4581128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H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igh 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throughput droplet-based reagent delivery using a microfluidic 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chip. </a:t>
            </a:r>
          </a:p>
          <a:p>
            <a:r>
              <a:rPr lang="en-GB" dirty="0">
                <a:solidFill>
                  <a:schemeClr val="tx2"/>
                </a:solidFill>
                <a:latin typeface="+mn-lt"/>
              </a:rPr>
              <a:t>G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el 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bead-containing 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emulsions (GEMs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)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are created such that &gt;90% of reactions contain a single molecular barcode. </a:t>
            </a:r>
          </a:p>
          <a:p>
            <a:r>
              <a:rPr lang="en-GB" dirty="0" err="1" smtClean="0">
                <a:solidFill>
                  <a:schemeClr val="tx2"/>
                </a:solidFill>
                <a:latin typeface="+mn-lt"/>
              </a:rPr>
              <a:t>Creattion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 of 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&gt;100,000 GEMs per channel in a 5 minute instrument run time.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987" t="30799" r="38975" b="12501"/>
          <a:stretch/>
        </p:blipFill>
        <p:spPr>
          <a:xfrm>
            <a:off x="2483768" y="1892926"/>
            <a:ext cx="3709221" cy="24626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9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://www.10xgenomics.com/wp-content/uploads/2015/12/Resolve-Compound-Heterozygosity-larg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494" y="760140"/>
            <a:ext cx="4189615" cy="289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Applications</a:t>
            </a:r>
            <a:endParaRPr lang="en-US" sz="3600" b="1" dirty="0"/>
          </a:p>
        </p:txBody>
      </p:sp>
      <p:pic>
        <p:nvPicPr>
          <p:cNvPr id="1028" name="Picture 4" descr="http://www.10xgenomics.com/wp-content/uploads/2015/12/Detect-Structural-Variants-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252581"/>
            <a:ext cx="4320480" cy="298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44008" y="1884185"/>
            <a:ext cx="4223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Resolve compound heterozygosity</a:t>
            </a: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(G-&gt;A substitution and 57kb deletion)  </a:t>
            </a:r>
            <a:endParaRPr lang="en-GB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4008" y="4141529"/>
            <a:ext cx="4514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Detect Structural Variants - gene fusions, </a:t>
            </a: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duplications, deletions and translocations</a:t>
            </a: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(13Mb inversion)  </a:t>
            </a:r>
            <a:endParaRPr lang="en-GB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360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</a:p>
          <a:p>
            <a:endParaRPr lang="en-US" sz="3600" b="1" dirty="0"/>
          </a:p>
          <a:p>
            <a:endParaRPr lang="en-US" sz="3600" b="1" dirty="0"/>
          </a:p>
        </p:txBody>
      </p:sp>
      <p:pic>
        <p:nvPicPr>
          <p:cNvPr id="1030" name="Picture 6" descr="Resolve the genome into multi-megabase phase bloc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30" y="964430"/>
            <a:ext cx="3671018" cy="253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10xgenomics.com/wp-content/uploads/2015/12/Multi-Megabase-Diploid-De-Novo-Assembly-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5" y="3530269"/>
            <a:ext cx="3312368" cy="228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7557" y="1772816"/>
            <a:ext cx="568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Full spectrum of variants </a:t>
            </a: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SNVs, </a:t>
            </a:r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indels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 and large-scale structural </a:t>
            </a: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re-arrangements </a:t>
            </a:r>
            <a:endParaRPr lang="en-GB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7557" y="3577314"/>
            <a:ext cx="56886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Multi-</a:t>
            </a:r>
            <a:r>
              <a:rPr lang="en-GB" sz="2000" dirty="0" err="1" smtClean="0">
                <a:solidFill>
                  <a:schemeClr val="tx2"/>
                </a:solidFill>
                <a:latin typeface="+mn-lt"/>
              </a:rPr>
              <a:t>megabase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 diploid </a:t>
            </a:r>
            <a:r>
              <a:rPr lang="en-GB" sz="2000" i="1" dirty="0" smtClean="0">
                <a:solidFill>
                  <a:schemeClr val="tx2"/>
                </a:solidFill>
                <a:latin typeface="+mn-lt"/>
              </a:rPr>
              <a:t>de novo </a:t>
            </a:r>
            <a:r>
              <a:rPr lang="en-GB" sz="2000" dirty="0" smtClean="0">
                <a:solidFill>
                  <a:schemeClr val="tx2"/>
                </a:solidFill>
                <a:latin typeface="+mn-lt"/>
              </a:rPr>
              <a:t>assembly</a:t>
            </a: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Preservation of phasing information for small </a:t>
            </a: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variants, structural rearrangements and novel sequence without the need of a reference </a:t>
            </a:r>
          </a:p>
          <a:p>
            <a:r>
              <a:rPr lang="en-GB" sz="2000" dirty="0" smtClean="0">
                <a:solidFill>
                  <a:schemeClr val="tx2"/>
                </a:solidFill>
                <a:latin typeface="+mn-lt"/>
              </a:rPr>
              <a:t>sequence. </a:t>
            </a:r>
          </a:p>
          <a:p>
            <a:endParaRPr lang="en-GB" sz="2000" dirty="0" smtClean="0">
              <a:solidFill>
                <a:schemeClr val="tx2"/>
              </a:solidFill>
              <a:latin typeface="+mn-lt"/>
            </a:endParaRPr>
          </a:p>
          <a:p>
            <a:endParaRPr lang="en-GB" sz="2000" dirty="0" smtClean="0">
              <a:solidFill>
                <a:schemeClr val="tx2"/>
              </a:solidFill>
              <a:latin typeface="+mn-lt"/>
            </a:endParaRPr>
          </a:p>
          <a:p>
            <a:endParaRPr lang="en-GB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41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Oval 2"/>
          <p:cNvSpPr>
            <a:spLocks noChangeArrowheads="1"/>
          </p:cNvSpPr>
          <p:nvPr/>
        </p:nvSpPr>
        <p:spPr bwMode="auto">
          <a:xfrm>
            <a:off x="5892800" y="1250950"/>
            <a:ext cx="2705100" cy="1587500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50000">
                <a:srgbClr val="CCFFFF"/>
              </a:gs>
              <a:gs pos="100000">
                <a:srgbClr val="CCFFFF">
                  <a:gamma/>
                  <a:shade val="46275"/>
                  <a:invGamma/>
                </a:srgbClr>
              </a:gs>
            </a:gsLst>
            <a:lin ang="5400000" scaled="1"/>
          </a:gra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altLang="en-GB" sz="2400">
              <a:solidFill>
                <a:srgbClr val="FF0000"/>
              </a:solidFill>
              <a:latin typeface="Times" charset="0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Sanger </a:t>
            </a:r>
            <a:r>
              <a:rPr lang="en-GB" sz="3600" dirty="0" err="1"/>
              <a:t>dideoxy</a:t>
            </a:r>
            <a:r>
              <a:rPr lang="en-GB" sz="3600" dirty="0"/>
              <a:t> sequencing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2708" name="Oval 4"/>
          <p:cNvSpPr>
            <a:spLocks noChangeArrowheads="1"/>
          </p:cNvSpPr>
          <p:nvPr/>
        </p:nvSpPr>
        <p:spPr bwMode="auto">
          <a:xfrm>
            <a:off x="254000" y="3810000"/>
            <a:ext cx="2705100" cy="1587500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50000">
                <a:srgbClr val="CCFFFF"/>
              </a:gs>
              <a:gs pos="100000">
                <a:srgbClr val="CCFFFF">
                  <a:gamma/>
                  <a:shade val="46275"/>
                  <a:invGamma/>
                </a:srgbClr>
              </a:gs>
            </a:gsLst>
            <a:lin ang="5400000" scaled="1"/>
          </a:gra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altLang="en-GB" sz="2400">
              <a:solidFill>
                <a:srgbClr val="FF0000"/>
              </a:solidFill>
              <a:latin typeface="Times" charset="0"/>
            </a:endParaRP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1943100" y="4572000"/>
            <a:ext cx="5295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latin typeface="Courier New" pitchFamily="49" charset="0"/>
              </a:rPr>
              <a:t>CTTCGACGCAGTTGTGCGCACGTTTGCG</a:t>
            </a:r>
            <a:endParaRPr lang="en-US" altLang="en-GB" sz="2400">
              <a:latin typeface="Courier New" pitchFamily="49" charset="0"/>
            </a:endParaRP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1943100" y="1676400"/>
            <a:ext cx="5295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latin typeface="Courier New" pitchFamily="49" charset="0"/>
              </a:rPr>
              <a:t>GAAGCTGCGTCAACACGCGTGCAAACGC</a:t>
            </a:r>
            <a:endParaRPr lang="en-US" altLang="en-GB" sz="2400">
              <a:latin typeface="Courier New" pitchFamily="49" charset="0"/>
            </a:endParaRP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1943100" y="1998663"/>
            <a:ext cx="5295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CTTCGACGCAGTTGTGCGCACGTTTGCG</a:t>
            </a:r>
            <a:endParaRPr lang="en-US" altLang="en-GB" sz="2400">
              <a:solidFill>
                <a:srgbClr val="000066"/>
              </a:solidFill>
              <a:latin typeface="Courier New" pitchFamily="49" charset="0"/>
            </a:endParaRPr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1943100" y="4181475"/>
            <a:ext cx="5295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GAAGCTGCGTCAACACGCGTGCAAACGC</a:t>
            </a:r>
            <a:endParaRPr lang="en-US" altLang="en-GB" sz="2400">
              <a:solidFill>
                <a:srgbClr val="000066"/>
              </a:solidFill>
              <a:latin typeface="Courier New" pitchFamily="49" charset="0"/>
            </a:endParaRP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6507163" y="312261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2714" name="Rectangle 10"/>
          <p:cNvSpPr>
            <a:spLocks noChangeArrowheads="1"/>
          </p:cNvSpPr>
          <p:nvPr/>
        </p:nvSpPr>
        <p:spPr bwMode="auto">
          <a:xfrm>
            <a:off x="2843213" y="3684588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4338638" y="2998788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2716" name="Rectangle 12"/>
          <p:cNvSpPr>
            <a:spLocks noChangeArrowheads="1"/>
          </p:cNvSpPr>
          <p:nvPr/>
        </p:nvSpPr>
        <p:spPr bwMode="auto">
          <a:xfrm>
            <a:off x="2989263" y="268446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4452938" y="245586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2718" name="Rectangle 14"/>
          <p:cNvSpPr>
            <a:spLocks noChangeArrowheads="1"/>
          </p:cNvSpPr>
          <p:nvPr/>
        </p:nvSpPr>
        <p:spPr bwMode="auto">
          <a:xfrm>
            <a:off x="5892800" y="3511550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2719" name="Rectangle 15"/>
          <p:cNvSpPr>
            <a:spLocks noChangeArrowheads="1"/>
          </p:cNvSpPr>
          <p:nvPr/>
        </p:nvSpPr>
        <p:spPr bwMode="auto">
          <a:xfrm>
            <a:off x="5551488" y="291306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2720" name="Rectangle 16"/>
          <p:cNvSpPr>
            <a:spLocks noChangeArrowheads="1"/>
          </p:cNvSpPr>
          <p:nvPr/>
        </p:nvSpPr>
        <p:spPr bwMode="auto">
          <a:xfrm>
            <a:off x="2227263" y="291306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2721" name="Rectangle 17"/>
          <p:cNvSpPr>
            <a:spLocks noChangeArrowheads="1"/>
          </p:cNvSpPr>
          <p:nvPr/>
        </p:nvSpPr>
        <p:spPr bwMode="auto">
          <a:xfrm>
            <a:off x="2476500" y="2455863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2722" name="Rectangle 18"/>
          <p:cNvSpPr>
            <a:spLocks noChangeArrowheads="1"/>
          </p:cNvSpPr>
          <p:nvPr/>
        </p:nvSpPr>
        <p:spPr bwMode="auto">
          <a:xfrm>
            <a:off x="3689350" y="2838450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2723" name="Rectangle 19"/>
          <p:cNvSpPr>
            <a:spLocks noChangeArrowheads="1"/>
          </p:cNvSpPr>
          <p:nvPr/>
        </p:nvSpPr>
        <p:spPr bwMode="auto">
          <a:xfrm>
            <a:off x="2843213" y="3297238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2724" name="Rectangle 20"/>
          <p:cNvSpPr>
            <a:spLocks noChangeArrowheads="1"/>
          </p:cNvSpPr>
          <p:nvPr/>
        </p:nvSpPr>
        <p:spPr bwMode="auto">
          <a:xfrm>
            <a:off x="5127625" y="2455863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2725" name="Rectangle 21"/>
          <p:cNvSpPr>
            <a:spLocks noChangeArrowheads="1"/>
          </p:cNvSpPr>
          <p:nvPr/>
        </p:nvSpPr>
        <p:spPr bwMode="auto">
          <a:xfrm>
            <a:off x="4338638" y="3724275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2726" name="Rectangle 22"/>
          <p:cNvSpPr>
            <a:spLocks noChangeArrowheads="1"/>
          </p:cNvSpPr>
          <p:nvPr/>
        </p:nvSpPr>
        <p:spPr bwMode="auto">
          <a:xfrm>
            <a:off x="4762500" y="3455988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2727" name="Rectangle 23"/>
          <p:cNvSpPr>
            <a:spLocks noChangeArrowheads="1"/>
          </p:cNvSpPr>
          <p:nvPr/>
        </p:nvSpPr>
        <p:spPr bwMode="auto">
          <a:xfrm>
            <a:off x="3575050" y="2436813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2728" name="Rectangle 24"/>
          <p:cNvSpPr>
            <a:spLocks noChangeArrowheads="1"/>
          </p:cNvSpPr>
          <p:nvPr/>
        </p:nvSpPr>
        <p:spPr bwMode="auto">
          <a:xfrm>
            <a:off x="2111375" y="3455988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</p:spTree>
    <p:extLst>
      <p:ext uri="{BB962C8B-B14F-4D97-AF65-F5344CB8AC3E}">
        <p14:creationId xmlns:p14="http://schemas.microsoft.com/office/powerpoint/2010/main" val="37302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 0.0 L 0.63281 0.0 " pathEditMode="relative" ptsTypes="AA">
                                      <p:cBhvr>
                                        <p:cTn id="6" dur="50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 0.0 L -0.6224 0.0 " pathEditMode="relative" ptsTypes="AA">
                                      <p:cBhvr>
                                        <p:cTn id="13" dur="50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animBg="1"/>
      <p:bldP spid="72708" grpId="0" animBg="1"/>
      <p:bldP spid="72711" grpId="0"/>
      <p:bldP spid="727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 bwMode="auto">
          <a:xfrm>
            <a:off x="467544" y="278092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GB" sz="7200" b="1" dirty="0" err="1" smtClean="0">
                <a:solidFill>
                  <a:srgbClr val="240EAA"/>
                </a:solidFill>
                <a:latin typeface="Calibri" charset="0"/>
                <a:ea typeface="ＭＳ Ｐゴシック" charset="-128"/>
              </a:rPr>
              <a:t>Fluidigm</a:t>
            </a:r>
            <a:r>
              <a:rPr lang="en-GB" sz="7200" b="1" dirty="0" smtClean="0">
                <a:solidFill>
                  <a:srgbClr val="240EAA"/>
                </a:solidFill>
                <a:latin typeface="Calibri" charset="0"/>
                <a:ea typeface="ＭＳ Ｐゴシック" charset="-128"/>
              </a:rPr>
              <a:t> C1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27384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prstClr val="white"/>
                </a:solidFill>
              </a:rPr>
              <a:t> </a:t>
            </a:r>
            <a:r>
              <a:rPr lang="en-US" sz="3600" b="1" dirty="0" smtClean="0">
                <a:solidFill>
                  <a:prstClr val="white"/>
                </a:solidFill>
              </a:rPr>
              <a:t> 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</a:p>
          <a:p>
            <a:endParaRPr lang="en-US" sz="3600" b="1" dirty="0"/>
          </a:p>
          <a:p>
            <a:endParaRPr lang="en-US" sz="3600" b="1" dirty="0"/>
          </a:p>
        </p:txBody>
      </p:sp>
      <p:pic>
        <p:nvPicPr>
          <p:cNvPr id="2" name="Picture 6" descr="http://tse1.mm.bing.net/th?id=OIP.M1dd1d152ed56b6d9a34ce48ab4cb9724o0&amp;pid=15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587" y="2160676"/>
            <a:ext cx="3014748" cy="168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871213" y="5271478"/>
            <a:ext cx="7088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>
            <a:off x="2626720" y="5271169"/>
            <a:ext cx="6995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4121530" y="5237657"/>
            <a:ext cx="6995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5496605" y="5226888"/>
            <a:ext cx="6995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>
            <a:off x="7177910" y="5213519"/>
            <a:ext cx="69951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8355" y="5350227"/>
            <a:ext cx="79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Prime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1586845" y="531390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349918" y="531328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Stain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855664" y="5284538"/>
            <a:ext cx="66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Lyse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236627" y="529530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Amplify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877425" y="5290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Harvest</a:t>
            </a:r>
            <a:endParaRPr lang="en-GB" dirty="0"/>
          </a:p>
        </p:txBody>
      </p:sp>
      <p:pic>
        <p:nvPicPr>
          <p:cNvPr id="10" name="Picture 8" descr="http://tse1.mm.bing.net/th?&amp;id=OIP.M13c29fac3a869c66f7c881114ae2c0b1o0&amp;w=299&amp;h=243&amp;c=0&amp;pid=1.9&amp;rs=0&amp;p=0&amp;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60" y="1174749"/>
            <a:ext cx="4022303" cy="32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9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</a:t>
            </a:r>
          </a:p>
          <a:p>
            <a:endParaRPr lang="en-US" sz="3600" b="1" dirty="0"/>
          </a:p>
          <a:p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4896544"/>
          </a:xfrm>
        </p:spPr>
        <p:txBody>
          <a:bodyPr>
            <a:normAutofit/>
          </a:bodyPr>
          <a:lstStyle/>
          <a:p>
            <a:r>
              <a:rPr lang="en-GB" sz="20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Advantages</a:t>
            </a:r>
          </a:p>
          <a:p>
            <a:pPr lvl="1"/>
            <a:r>
              <a:rPr lang="en-GB" sz="20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Single cell precision (96-cells) </a:t>
            </a:r>
            <a:endParaRPr lang="en-GB" sz="2000" b="0" dirty="0">
              <a:solidFill>
                <a:srgbClr val="000080"/>
              </a:solidFill>
              <a:latin typeface="+mn-lt"/>
              <a:cs typeface="Gill Sans" charset="0"/>
            </a:endParaRPr>
          </a:p>
          <a:p>
            <a:pPr lvl="1"/>
            <a:r>
              <a:rPr lang="en-GB" sz="20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Easy to use </a:t>
            </a:r>
          </a:p>
          <a:p>
            <a:pPr lvl="1"/>
            <a:r>
              <a:rPr lang="en-GB" sz="20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Fast </a:t>
            </a:r>
          </a:p>
          <a:p>
            <a:pPr marL="457200" lvl="1" indent="0">
              <a:buNone/>
            </a:pPr>
            <a:endParaRPr lang="en-GB" sz="2000" b="0" dirty="0" smtClean="0">
              <a:solidFill>
                <a:srgbClr val="000080"/>
              </a:solidFill>
              <a:latin typeface="+mn-lt"/>
              <a:cs typeface="Gill Sans" charset="0"/>
            </a:endParaRPr>
          </a:p>
          <a:p>
            <a:r>
              <a:rPr lang="en-GB" sz="20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Limitations</a:t>
            </a:r>
            <a:endParaRPr lang="en-GB" sz="2000" b="0" dirty="0">
              <a:solidFill>
                <a:srgbClr val="000080"/>
              </a:solidFill>
              <a:latin typeface="+mn-lt"/>
              <a:cs typeface="Gill Sans" charset="0"/>
            </a:endParaRPr>
          </a:p>
          <a:p>
            <a:pPr lvl="1"/>
            <a:r>
              <a:rPr lang="en-GB" sz="20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IFC size of cell dependent (5-25 µm)</a:t>
            </a:r>
          </a:p>
          <a:p>
            <a:pPr lvl="1"/>
            <a:r>
              <a:rPr lang="en-GB" sz="20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Cell culture </a:t>
            </a:r>
          </a:p>
          <a:p>
            <a:pPr lvl="1"/>
            <a:r>
              <a:rPr lang="en-GB" sz="2000" dirty="0" smtClean="0">
                <a:solidFill>
                  <a:srgbClr val="000080"/>
                </a:solidFill>
                <a:latin typeface="+mn-lt"/>
                <a:cs typeface="Gill Sans" charset="0"/>
              </a:rPr>
              <a:t>Recent issues with medium IFC </a:t>
            </a:r>
            <a:endParaRPr lang="en-GB" sz="2000" b="0" dirty="0" smtClean="0">
              <a:solidFill>
                <a:srgbClr val="000080"/>
              </a:solidFill>
              <a:latin typeface="+mn-lt"/>
              <a:cs typeface="Gill Sans" charset="0"/>
            </a:endParaRPr>
          </a:p>
          <a:p>
            <a:endParaRPr lang="en-GB" sz="2000" b="0" dirty="0" smtClean="0">
              <a:solidFill>
                <a:srgbClr val="000080"/>
              </a:solidFill>
              <a:latin typeface="+mn-lt"/>
              <a:cs typeface="Gill Sans" charset="0"/>
            </a:endParaRPr>
          </a:p>
          <a:p>
            <a:r>
              <a:rPr lang="en-GB" sz="20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Applications</a:t>
            </a:r>
          </a:p>
          <a:p>
            <a:pPr lvl="1"/>
            <a:r>
              <a:rPr lang="en-GB" sz="2000" dirty="0" smtClean="0">
                <a:solidFill>
                  <a:srgbClr val="000080"/>
                </a:solidFill>
                <a:latin typeface="+mn-lt"/>
                <a:cs typeface="Gill Sans" charset="0"/>
              </a:rPr>
              <a:t>Gene Expression</a:t>
            </a:r>
          </a:p>
          <a:p>
            <a:pPr lvl="1"/>
            <a:r>
              <a:rPr lang="en-GB" sz="2000" b="0" dirty="0" smtClean="0">
                <a:solidFill>
                  <a:srgbClr val="000080"/>
                </a:solidFill>
                <a:latin typeface="+mn-lt"/>
                <a:cs typeface="Gill Sans" charset="0"/>
              </a:rPr>
              <a:t>Single cell genomics</a:t>
            </a:r>
          </a:p>
          <a:p>
            <a:pPr lvl="1"/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 smtClean="0">
              <a:solidFill>
                <a:srgbClr val="000080"/>
              </a:solidFill>
              <a:cs typeface="Gill San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Platform Overview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24752"/>
              </p:ext>
            </p:extLst>
          </p:nvPr>
        </p:nvGraphicFramePr>
        <p:xfrm>
          <a:off x="874488" y="764708"/>
          <a:ext cx="6840762" cy="5976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639"/>
                <a:gridCol w="1416737"/>
                <a:gridCol w="1035613"/>
                <a:gridCol w="968031"/>
                <a:gridCol w="1290711"/>
                <a:gridCol w="968031"/>
              </a:tblGrid>
              <a:tr h="542439">
                <a:tc>
                  <a:txBody>
                    <a:bodyPr/>
                    <a:lstStyle/>
                    <a:p>
                      <a:endParaRPr lang="en-GB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METHOD</a:t>
                      </a:r>
                      <a:endParaRPr lang="en-GB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READ LENGTH</a:t>
                      </a:r>
                      <a:endParaRPr lang="en-GB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NUMBER OF READS</a:t>
                      </a:r>
                      <a:endParaRPr lang="en-GB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THROUGHPUT</a:t>
                      </a:r>
                      <a:endParaRPr lang="en-GB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RUN</a:t>
                      </a:r>
                      <a:r>
                        <a:rPr lang="en-GB" sz="1200" b="1" baseline="0" dirty="0" smtClean="0">
                          <a:latin typeface="+mn-lt"/>
                        </a:rPr>
                        <a:t> TIME</a:t>
                      </a:r>
                      <a:endParaRPr lang="en-GB" sz="1200" b="1" dirty="0">
                        <a:latin typeface="+mn-lt"/>
                      </a:endParaRPr>
                    </a:p>
                  </a:txBody>
                  <a:tcPr anchor="ctr"/>
                </a:tc>
              </a:tr>
              <a:tr h="7692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ILLUMINA</a:t>
                      </a:r>
                    </a:p>
                    <a:p>
                      <a:pPr algn="ctr"/>
                      <a:r>
                        <a:rPr lang="en-GB" sz="1200" b="1" dirty="0" err="1" smtClean="0">
                          <a:latin typeface="+mn-lt"/>
                        </a:rPr>
                        <a:t>HiSeq</a:t>
                      </a:r>
                      <a:r>
                        <a:rPr lang="en-GB" sz="1200" b="1" baseline="0" dirty="0" smtClean="0">
                          <a:latin typeface="+mn-lt"/>
                        </a:rPr>
                        <a:t> 40</a:t>
                      </a:r>
                      <a:r>
                        <a:rPr lang="en-GB" sz="1200" b="1" dirty="0" smtClean="0">
                          <a:latin typeface="+mn-lt"/>
                        </a:rPr>
                        <a:t>00</a:t>
                      </a:r>
                    </a:p>
                    <a:p>
                      <a:pPr algn="ctr"/>
                      <a:r>
                        <a:rPr lang="en-GB" sz="1200" b="1" i="1" dirty="0" smtClean="0">
                          <a:latin typeface="+mn-lt"/>
                        </a:rPr>
                        <a:t>High Output</a:t>
                      </a:r>
                      <a:endParaRPr lang="en-GB" sz="1200" b="1" i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Sequencing</a:t>
                      </a:r>
                      <a:r>
                        <a:rPr lang="en-GB" sz="1200" b="0" baseline="0" dirty="0" smtClean="0">
                          <a:latin typeface="+mn-lt"/>
                        </a:rPr>
                        <a:t> by synthesis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Up</a:t>
                      </a:r>
                      <a:r>
                        <a:rPr lang="en-GB" sz="1200" b="0" baseline="0" dirty="0" smtClean="0">
                          <a:latin typeface="+mn-lt"/>
                        </a:rPr>
                        <a:t> to 150bp PE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2.5 billion per </a:t>
                      </a:r>
                      <a:r>
                        <a:rPr lang="en-GB" sz="1200" b="0" dirty="0" err="1" smtClean="0">
                          <a:latin typeface="+mn-lt"/>
                        </a:rPr>
                        <a:t>flowcell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 750 Gb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 3.5 days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</a:tr>
              <a:tr h="75941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ILLUMINA</a:t>
                      </a:r>
                    </a:p>
                    <a:p>
                      <a:pPr algn="ctr"/>
                      <a:r>
                        <a:rPr lang="en-GB" sz="1200" b="1" dirty="0" err="1" smtClean="0">
                          <a:latin typeface="+mn-lt"/>
                        </a:rPr>
                        <a:t>HiSeq</a:t>
                      </a:r>
                      <a:r>
                        <a:rPr lang="en-GB" sz="1200" b="1" baseline="0" dirty="0" smtClean="0">
                          <a:latin typeface="+mn-lt"/>
                        </a:rPr>
                        <a:t> </a:t>
                      </a:r>
                      <a:r>
                        <a:rPr lang="en-GB" sz="1200" b="1" dirty="0" smtClean="0">
                          <a:latin typeface="+mn-lt"/>
                        </a:rPr>
                        <a:t>2500</a:t>
                      </a:r>
                    </a:p>
                    <a:p>
                      <a:pPr algn="ctr"/>
                      <a:r>
                        <a:rPr lang="en-GB" sz="1200" b="1" i="1" dirty="0" smtClean="0">
                          <a:latin typeface="+mn-lt"/>
                        </a:rPr>
                        <a:t>High Output v4 </a:t>
                      </a:r>
                      <a:endParaRPr lang="en-GB" sz="1200" b="1" i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Sequencing</a:t>
                      </a:r>
                      <a:r>
                        <a:rPr lang="en-GB" sz="1200" b="0" baseline="0" dirty="0" smtClean="0">
                          <a:latin typeface="+mn-lt"/>
                        </a:rPr>
                        <a:t> by synthesis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Up</a:t>
                      </a:r>
                      <a:r>
                        <a:rPr lang="en-GB" sz="1200" b="0" baseline="0" dirty="0" smtClean="0">
                          <a:latin typeface="+mn-lt"/>
                        </a:rPr>
                        <a:t> to 125bp PE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2</a:t>
                      </a:r>
                      <a:r>
                        <a:rPr lang="en-GB" sz="1200" b="0" baseline="0" dirty="0" smtClean="0">
                          <a:latin typeface="+mn-lt"/>
                        </a:rPr>
                        <a:t> </a:t>
                      </a:r>
                      <a:r>
                        <a:rPr lang="en-GB" sz="1200" b="0" dirty="0" smtClean="0">
                          <a:latin typeface="+mn-lt"/>
                        </a:rPr>
                        <a:t>billion per </a:t>
                      </a:r>
                      <a:r>
                        <a:rPr lang="en-GB" sz="1200" b="0" dirty="0" err="1" smtClean="0">
                          <a:latin typeface="+mn-lt"/>
                        </a:rPr>
                        <a:t>flowcell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500 Gb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6 days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</a:tr>
              <a:tr h="75941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ILLUMINA</a:t>
                      </a:r>
                      <a:r>
                        <a:rPr lang="en-GB" sz="1200" b="1" baseline="0" dirty="0" smtClean="0">
                          <a:latin typeface="+mn-lt"/>
                        </a:rPr>
                        <a:t> </a:t>
                      </a:r>
                      <a:r>
                        <a:rPr lang="en-GB" sz="1200" b="1" dirty="0" smtClean="0">
                          <a:latin typeface="+mn-lt"/>
                        </a:rPr>
                        <a:t> </a:t>
                      </a:r>
                      <a:r>
                        <a:rPr lang="en-GB" sz="1200" b="1" dirty="0" err="1" smtClean="0">
                          <a:latin typeface="+mn-lt"/>
                        </a:rPr>
                        <a:t>HiSeq</a:t>
                      </a:r>
                      <a:r>
                        <a:rPr lang="en-GB" sz="1200" b="1" dirty="0" smtClean="0">
                          <a:latin typeface="+mn-lt"/>
                        </a:rPr>
                        <a:t> 2500</a:t>
                      </a:r>
                    </a:p>
                    <a:p>
                      <a:pPr algn="ctr"/>
                      <a:r>
                        <a:rPr lang="en-GB" sz="1200" b="1" i="1" dirty="0" smtClean="0">
                          <a:latin typeface="+mn-lt"/>
                        </a:rPr>
                        <a:t>Rapid  </a:t>
                      </a:r>
                      <a:endParaRPr lang="en-GB" sz="1200" b="1" i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Sequencing</a:t>
                      </a:r>
                      <a:r>
                        <a:rPr lang="en-GB" sz="1200" b="0" baseline="0" dirty="0" smtClean="0">
                          <a:latin typeface="+mn-lt"/>
                        </a:rPr>
                        <a:t> by synthesis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Up to 250bp</a:t>
                      </a:r>
                      <a:r>
                        <a:rPr lang="en-GB" sz="1200" b="0" baseline="0" dirty="0" smtClean="0">
                          <a:latin typeface="+mn-lt"/>
                        </a:rPr>
                        <a:t> P.E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300</a:t>
                      </a:r>
                      <a:r>
                        <a:rPr lang="en-GB" sz="1200" b="0" baseline="0" dirty="0" smtClean="0">
                          <a:latin typeface="+mn-lt"/>
                        </a:rPr>
                        <a:t> million per </a:t>
                      </a:r>
                      <a:r>
                        <a:rPr lang="en-GB" sz="1200" b="0" baseline="0" dirty="0" err="1" smtClean="0">
                          <a:latin typeface="+mn-lt"/>
                        </a:rPr>
                        <a:t>flowcell</a:t>
                      </a:r>
                      <a:r>
                        <a:rPr lang="en-GB" sz="1200" b="0" baseline="0" dirty="0" smtClean="0">
                          <a:latin typeface="+mn-lt"/>
                        </a:rPr>
                        <a:t>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150 Gb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60 hours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</a:tr>
              <a:tr h="75941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ILLUMINA</a:t>
                      </a:r>
                    </a:p>
                    <a:p>
                      <a:pPr algn="ctr"/>
                      <a:r>
                        <a:rPr lang="en-GB" sz="1200" b="1" dirty="0" err="1" smtClean="0">
                          <a:latin typeface="+mn-lt"/>
                        </a:rPr>
                        <a:t>MiSeq</a:t>
                      </a:r>
                      <a:endParaRPr lang="en-GB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Sequencing by synthesis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Up to 300bp P.E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baseline="0" dirty="0" smtClean="0">
                          <a:latin typeface="+mn-lt"/>
                        </a:rPr>
                        <a:t>25 </a:t>
                      </a:r>
                      <a:r>
                        <a:rPr lang="en-GB" sz="1200" b="0" dirty="0" smtClean="0">
                          <a:latin typeface="+mn-lt"/>
                        </a:rPr>
                        <a:t>million per </a:t>
                      </a:r>
                      <a:r>
                        <a:rPr lang="en-GB" sz="1200" b="0" dirty="0" err="1" smtClean="0">
                          <a:latin typeface="+mn-lt"/>
                        </a:rPr>
                        <a:t>flowcell</a:t>
                      </a:r>
                      <a:r>
                        <a:rPr lang="en-GB" sz="1200" b="0" dirty="0" smtClean="0">
                          <a:latin typeface="+mn-lt"/>
                        </a:rPr>
                        <a:t> </a:t>
                      </a:r>
                      <a:r>
                        <a:rPr lang="en-GB" sz="1200" b="0" baseline="0" dirty="0" smtClean="0">
                          <a:latin typeface="+mn-lt"/>
                        </a:rPr>
                        <a:t>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13-15 </a:t>
                      </a:r>
                      <a:r>
                        <a:rPr lang="en-GB" sz="1200" b="0" dirty="0" err="1" smtClean="0">
                          <a:latin typeface="+mn-lt"/>
                        </a:rPr>
                        <a:t>Gb</a:t>
                      </a:r>
                      <a:r>
                        <a:rPr lang="en-GB" sz="1200" b="0" baseline="0" dirty="0" smtClean="0">
                          <a:latin typeface="+mn-lt"/>
                        </a:rPr>
                        <a:t>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55 hours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</a:tr>
              <a:tr h="75941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PACBIO</a:t>
                      </a:r>
                      <a:r>
                        <a:rPr lang="en-GB" sz="1200" b="1" baseline="0" dirty="0" smtClean="0">
                          <a:latin typeface="+mn-lt"/>
                        </a:rPr>
                        <a:t> </a:t>
                      </a:r>
                    </a:p>
                    <a:p>
                      <a:pPr algn="ctr"/>
                      <a:r>
                        <a:rPr lang="en-GB" sz="1200" b="1" baseline="0" dirty="0" smtClean="0">
                          <a:latin typeface="+mn-lt"/>
                        </a:rPr>
                        <a:t>RSII</a:t>
                      </a:r>
                      <a:endParaRPr lang="en-GB" sz="1200" b="1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/>
                        <a:t>Real</a:t>
                      </a:r>
                      <a:r>
                        <a:rPr lang="en-GB" sz="1200" b="0" baseline="0" dirty="0" smtClean="0"/>
                        <a:t> time sequencing </a:t>
                      </a:r>
                      <a:endParaRPr lang="en-GB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Average</a:t>
                      </a:r>
                      <a:r>
                        <a:rPr lang="en-GB" sz="1200" b="0" baseline="0" dirty="0" smtClean="0">
                          <a:latin typeface="+mn-lt"/>
                        </a:rPr>
                        <a:t> up to 20</a:t>
                      </a:r>
                      <a:r>
                        <a:rPr lang="en-GB" sz="1200" b="0" dirty="0" smtClean="0">
                          <a:latin typeface="+mn-lt"/>
                        </a:rPr>
                        <a:t>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50 000 per SMRT cell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&gt;1</a:t>
                      </a:r>
                      <a:r>
                        <a:rPr lang="en-GB" sz="1200" b="0" baseline="0" dirty="0" smtClean="0">
                          <a:latin typeface="+mn-lt"/>
                        </a:rPr>
                        <a:t> Gb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baseline="0" dirty="0" smtClean="0">
                          <a:latin typeface="+mn-lt"/>
                        </a:rPr>
                        <a:t> 6 hours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</a:tr>
              <a:tr h="542439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Ion Proton </a:t>
                      </a:r>
                      <a:endParaRPr lang="en-GB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Semi-conductor sequencing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Up</a:t>
                      </a:r>
                      <a:r>
                        <a:rPr lang="en-GB" sz="1200" b="0" baseline="0" dirty="0" smtClean="0">
                          <a:latin typeface="+mn-lt"/>
                        </a:rPr>
                        <a:t> to 200bp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60-80 million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Up to 10</a:t>
                      </a:r>
                      <a:r>
                        <a:rPr lang="en-GB" sz="1200" b="0" baseline="0" dirty="0" smtClean="0">
                          <a:latin typeface="+mn-lt"/>
                        </a:rPr>
                        <a:t> Gb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2-4</a:t>
                      </a:r>
                      <a:r>
                        <a:rPr lang="en-GB" sz="1200" b="0" baseline="0" dirty="0" smtClean="0">
                          <a:latin typeface="+mn-lt"/>
                        </a:rPr>
                        <a:t> hours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</a:tr>
              <a:tr h="542439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OpGen </a:t>
                      </a:r>
                    </a:p>
                    <a:p>
                      <a:pPr algn="ctr"/>
                      <a:r>
                        <a:rPr lang="en-GB" sz="1200" b="1" dirty="0" smtClean="0">
                          <a:latin typeface="+mn-lt"/>
                        </a:rPr>
                        <a:t>Argus</a:t>
                      </a:r>
                      <a:endParaRPr lang="en-GB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Optical</a:t>
                      </a:r>
                      <a:r>
                        <a:rPr lang="en-GB" sz="1200" b="0" baseline="0" dirty="0" smtClean="0">
                          <a:latin typeface="+mn-lt"/>
                        </a:rPr>
                        <a:t> Mapping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150kb -&gt; 2Mb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~2 000 per Map Card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3Gb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2</a:t>
                      </a:r>
                      <a:r>
                        <a:rPr lang="en-GB" sz="1200" b="0" baseline="0" dirty="0" smtClean="0">
                          <a:latin typeface="+mn-lt"/>
                        </a:rPr>
                        <a:t> hours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</a:tr>
              <a:tr h="542439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 smtClean="0">
                          <a:latin typeface="+mn-lt"/>
                        </a:rPr>
                        <a:t>BioNano</a:t>
                      </a:r>
                      <a:r>
                        <a:rPr lang="en-GB" sz="1200" b="1" dirty="0" smtClean="0">
                          <a:latin typeface="+mn-lt"/>
                        </a:rPr>
                        <a:t> </a:t>
                      </a:r>
                      <a:r>
                        <a:rPr lang="en-GB" sz="1200" b="1" dirty="0" err="1" smtClean="0">
                          <a:latin typeface="+mn-lt"/>
                        </a:rPr>
                        <a:t>Irys</a:t>
                      </a:r>
                      <a:endParaRPr lang="en-GB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Optical Mapping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&gt; 1 Gb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Several Gb / hour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100 Gb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 smtClean="0">
                          <a:latin typeface="+mn-lt"/>
                        </a:rPr>
                        <a:t>30 hours</a:t>
                      </a:r>
                      <a:r>
                        <a:rPr lang="en-GB" sz="1200" b="0" baseline="0" dirty="0" smtClean="0">
                          <a:latin typeface="+mn-lt"/>
                        </a:rPr>
                        <a:t> </a:t>
                      </a:r>
                      <a:endParaRPr lang="en-GB" sz="1200" b="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67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</a:t>
            </a:r>
            <a:r>
              <a:rPr lang="en-US" sz="3600" b="1" dirty="0" smtClean="0"/>
              <a:t> Platform Overview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04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1" descr="\\Nbi-cfs2\tgac_documents\TGAC Presentations\Posters\CCC_Sequencing_visuals_poster\CCC pics\miscanth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397" y="3285309"/>
            <a:ext cx="1113064" cy="1295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5" descr="\\Nbi-cfs2\tgac_documents\TGAC Presentations\Posters\CCC_Sequencing_visuals_poster\CCC pics\Medicago.truncula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8" y="1556930"/>
            <a:ext cx="1223962" cy="1191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4" descr="\\Nbi-cfs2\tgac_documents\TGAC Presentations\Posters\CCC_Sequencing_visuals_poster\CCC pics\oa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92" y="2590528"/>
            <a:ext cx="1151844" cy="766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6" descr="\\Nbi-cfs2\tgac_documents\TGAC Presentations\Posters\CCC_Sequencing_visuals_poster\CCC pics\Biting_Midg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16" y="5642338"/>
            <a:ext cx="1619250" cy="12156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8" descr="\\Nbi-cfs2\tgac_documents\TGAC Presentations\Posters\CCC_Sequencing_visuals_poster\CCC pics\White_Campi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065" y="0"/>
            <a:ext cx="2101623" cy="14867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2" descr="\\Nbi-cfs2\tgac_documents\TGAC Presentations\Posters\CCC_Sequencing_visuals_poster\CCC pics\Adult amphioxu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r="5280"/>
          <a:stretch>
            <a:fillRect/>
          </a:stretch>
        </p:blipFill>
        <p:spPr bwMode="auto">
          <a:xfrm rot="10800000" flipV="1">
            <a:off x="4859791" y="5445579"/>
            <a:ext cx="1224643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3" descr="\\Nbi-cfs2\tgac_documents\TGAC Presentations\Posters\CCC_Sequencing_visuals_poster\CCC pics\Arabidopsis_thalian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060666"/>
            <a:ext cx="1440316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9" descr="\\Nbi-cfs2\tgac_documents\TGAC Presentations\Posters\CCC_Sequencing_visuals_poster\CCC pics\Chloroplast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93" y="1052377"/>
            <a:ext cx="1511754" cy="1092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10" descr="\\Nbi-cfs2\tgac_documents\TGAC Presentations\Posters\CCC_Sequencing_visuals_poster\CCC pics\Colletotrichum_acutatum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2637065"/>
            <a:ext cx="1655989" cy="1049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1" descr="\\Nbi-cfs2\tgac_documents\TGAC Presentations\Posters\CCC_Sequencing_visuals_poster\CCC pics\cyprinus_carpi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3" t="8829" r="5148"/>
          <a:stretch>
            <a:fillRect/>
          </a:stretch>
        </p:blipFill>
        <p:spPr bwMode="auto">
          <a:xfrm>
            <a:off x="4859791" y="6165669"/>
            <a:ext cx="1224643" cy="692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2" descr="\\Nbi-cfs2\tgac_documents\TGAC Presentations\Posters\CCC_Sequencing_visuals_poster\CCC pics\Dairy_Cows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9897"/>
            <a:ext cx="2267631" cy="1551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4" descr="\\Nbi-cfs2\tgac_documents\TGAC Presentations\Posters\CCC_Sequencing_visuals_poster\CCC pics\mic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801"/>
            <a:ext cx="1979839" cy="101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5" descr="\\Nbi-cfs2\tgac_documents\TGAC Presentations\Posters\CCC_Sequencing_visuals_poster\CCC pics\feline immunodeficiency virus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577" y="2205174"/>
            <a:ext cx="1411061" cy="935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6" descr="\\Nbi-cfs2\tgac_documents\TGAC Presentations\Posters\CCC_Sequencing_visuals_poster\CCC pics\Fission yeast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920" y="2708910"/>
            <a:ext cx="1296080" cy="1036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7" descr="\\Nbi-cfs2\tgac_documents\TGAC Presentations\Posters\CCC_Sequencing_visuals_poster\CCC pics\Fragilariopsis cylindrus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681" cy="1052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8" descr="\\Nbi-cfs2\tgac_documents\TGAC Presentations\Posters\CCC_Sequencing_visuals_poster\CCC pics\Glomus intraradices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690" r="7896"/>
          <a:stretch>
            <a:fillRect/>
          </a:stretch>
        </p:blipFill>
        <p:spPr bwMode="auto">
          <a:xfrm>
            <a:off x="6516461" y="3572692"/>
            <a:ext cx="1296081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9" descr="\\Nbi-cfs2\tgac_documents\TGAC Presentations\Posters\CCC_Sequencing_visuals_poster\CCC pics\Heliconius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5"/>
          <a:stretch>
            <a:fillRect/>
          </a:stretch>
        </p:blipFill>
        <p:spPr bwMode="auto">
          <a:xfrm>
            <a:off x="7596188" y="5085534"/>
            <a:ext cx="1547812" cy="1007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20" descr="\\Nbi-cfs2\tgac_documents\TGAC Presentations\Posters\CCC_Sequencing_visuals_poster\CCC pics\human_urothelium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174"/>
            <a:ext cx="1542370" cy="935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21" descr="\\Nbi-cfs2\tgac_documents\TGAC Presentations\Posters\CCC_Sequencing_visuals_poster\CCC pics\'Immortal' jellyfish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23" y="3500846"/>
            <a:ext cx="1403577" cy="929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22" descr="\\Nbi-cfs2\tgac_documents\TGAC Presentations\Posters\CCC_Sequencing_visuals_poster\CCC pics\Influenza_virus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6" y="0"/>
            <a:ext cx="1296081" cy="110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7" name="Picture 24" descr="\\Nbi-cfs2\tgac_documents\TGAC Presentations\Posters\CCC_Sequencing_visuals_poster\CCC pics\Listeria-monocytogenes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377"/>
            <a:ext cx="1259341" cy="11666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8" name="Picture 26" descr="\\Nbi-cfs2\tgac_documents\TGAC Presentations\Posters\CCC_Sequencing_visuals_poster\CCC pics\Vicia_faba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856" y="1485084"/>
            <a:ext cx="1305605" cy="1223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9" name="Picture 29" descr="\\Nbi-cfs2\tgac_documents\TGAC Presentations\Posters\CCC_Sequencing_visuals_poster\CCC pics\Whitefly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>
            <a:fillRect/>
          </a:stretch>
        </p:blipFill>
        <p:spPr bwMode="auto">
          <a:xfrm>
            <a:off x="7596188" y="5991770"/>
            <a:ext cx="1547812" cy="866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0" name="Picture 32" descr="\\Nbi-cfs2\tgac_documents\TGAC Presentations\Posters\CCC_Sequencing_visuals_poster\CCC pics\Myzus_periscae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640580"/>
            <a:ext cx="864054" cy="1015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35" descr="\\Nbi-cfs2\tgac_documents\TGAC Presentations\Posters\CCC_Sequencing_visuals_poster\CCC pics\pea-plant-in-bloom-lr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14" y="0"/>
            <a:ext cx="1134156" cy="1700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2" name="Picture 37" descr="\\Nbi-cfs2\tgac_documents\TGAC Presentations\Posters\CCC_Sequencing_visuals_poster\CCC pics\Physcomitrella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66" y="0"/>
            <a:ext cx="1403577" cy="1052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3" name="Picture 38" descr="\\Nbi-cfs2\tgac_documents\TGAC Presentations\Posters\CCC_Sequencing_visuals_poster\CCC pics\Pseudomonas_aeruginosa.jp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42" y="1052377"/>
            <a:ext cx="1656669" cy="1163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4" name="Picture 39" descr="\\Nbi-cfs2\tgac_documents\TGAC Presentations\Posters\CCC_Sequencing_visuals_poster\CCC pics\red_clover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845" y="0"/>
            <a:ext cx="1113744" cy="1485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5" name="Picture 42" descr="\\Nbi-cfs2\tgac_documents\TGAC Presentations\Posters\CCC_Sequencing_visuals_poster\CCC pics\Tomato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134" y="0"/>
            <a:ext cx="1296080" cy="1620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6" name="Picture 43" descr="\\Nbi-cfs2\tgac_documents\TGAC Presentations\Posters\CCC_Sequencing_visuals_poster\CCC pics\Turkey.jp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" r="11563"/>
          <a:stretch>
            <a:fillRect/>
          </a:stretch>
        </p:blipFill>
        <p:spPr bwMode="auto">
          <a:xfrm>
            <a:off x="1691368" y="5589270"/>
            <a:ext cx="1656670" cy="1268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7" name="Picture 40" descr="\\Nbi-cfs2\tgac_documents\TGAC Presentations\Posters\CCC_Sequencing_visuals_poster\CCC pics\Salix_viminalis.jp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1485084"/>
            <a:ext cx="1583871" cy="11879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8" name="Picture 30" descr="\\Nbi-cfs2\tgac_documents\TGAC Presentations\Posters\CCC_Sequencing_visuals_poster\CCC pics\miniature_daschsund.jp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9270"/>
            <a:ext cx="1691368" cy="1268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9" name="Picture 13" descr="\\Nbi-cfs2\tgac_documents\TGAC Presentations\Posters\CCC_Sequencing_visuals_poster\CCC pics\Fasciola_hepatica.jp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r="6355" b="14868"/>
          <a:stretch>
            <a:fillRect/>
          </a:stretch>
        </p:blipFill>
        <p:spPr bwMode="auto">
          <a:xfrm>
            <a:off x="5508172" y="4580981"/>
            <a:ext cx="1512434" cy="1080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0" name="Picture 5" descr="\\Nbi-cfs2\tgac_documents\TGAC Presentations\Posters\CCC_Sequencing_visuals_poster\CCC pics\beetle_late_instar_larva.jp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4" b="5852"/>
          <a:stretch>
            <a:fillRect/>
          </a:stretch>
        </p:blipFill>
        <p:spPr bwMode="auto">
          <a:xfrm>
            <a:off x="7812541" y="4365444"/>
            <a:ext cx="1331459" cy="791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1" name="Picture 4" descr="\\Nbi-cfs2\tgac_documents\TGAC Presentations\Posters\CCC_Sequencing_visuals_poster\CCC pics\Barley.jp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1485084"/>
            <a:ext cx="791936" cy="1182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2" name="Picture 41" descr="\\Nbi-cfs2\tgac_documents\TGAC Presentations\Posters\CCC_Sequencing_visuals_poster\CCC pics\Sepia_officinalis.jp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"/>
          <a:stretch>
            <a:fillRect/>
          </a:stretch>
        </p:blipFill>
        <p:spPr bwMode="auto">
          <a:xfrm>
            <a:off x="3852182" y="4365444"/>
            <a:ext cx="1728107" cy="1258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3" name="Picture 23" descr="\\Nbi-cfs2\tgac_documents\TGAC Presentations\Posters\CCC_Sequencing_visuals_poster\CCC pics\Kentish_plover.jp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31" y="4365444"/>
            <a:ext cx="1655989" cy="1240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4" name="Picture 8" descr="\\Nbi-cfs2\tgac_documents\TGAC Presentations\Posters\CCC_Sequencing_visuals_poster\CCC pics\chicken.jp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>
            <a:fillRect/>
          </a:stretch>
        </p:blipFill>
        <p:spPr bwMode="auto">
          <a:xfrm>
            <a:off x="3348038" y="5592536"/>
            <a:ext cx="1511754" cy="1265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5" name="Picture 33" descr="\\Nbi-cfs2\tgac_documents\TGAC Presentations\Posters\CCC_Sequencing_visuals_poster\CCC pics\naked_mole_rat.jp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04" y="3140801"/>
            <a:ext cx="1872343" cy="1246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6" name="Picture 27" descr="\\Nbi-cfs2\tgac_documents\TGAC Presentations\Posters\CCC_Sequencing_visuals_poster\CCC pics\Wheat.jp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28" y="3104878"/>
            <a:ext cx="2016579" cy="1260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7" name="Picture 7" descr="\\Nbi-cfs2\tgac_documents\TGAC Presentations\Posters\CCC_Sequencing_visuals_poster\CCC pics\Brassica_napus.jp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36" y="1485084"/>
            <a:ext cx="1119868" cy="1800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8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4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C00000"/>
                </a:solidFill>
              </a:rPr>
              <a:t>Sanger </a:t>
            </a:r>
            <a:r>
              <a:rPr lang="en-GB" sz="3600" dirty="0" err="1">
                <a:solidFill>
                  <a:srgbClr val="C00000"/>
                </a:solidFill>
              </a:rPr>
              <a:t>dideoxy</a:t>
            </a:r>
            <a:r>
              <a:rPr lang="en-GB" sz="3600" dirty="0">
                <a:solidFill>
                  <a:srgbClr val="C00000"/>
                </a:solidFill>
              </a:rPr>
              <a:t> sequencing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3731" name="Oval 3"/>
          <p:cNvSpPr>
            <a:spLocks noChangeArrowheads="1"/>
          </p:cNvSpPr>
          <p:nvPr/>
        </p:nvSpPr>
        <p:spPr bwMode="auto">
          <a:xfrm>
            <a:off x="254000" y="3810000"/>
            <a:ext cx="2705100" cy="1587500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50000">
                <a:srgbClr val="CCFFFF"/>
              </a:gs>
              <a:gs pos="100000">
                <a:srgbClr val="CCFFFF">
                  <a:gamma/>
                  <a:shade val="46275"/>
                  <a:invGamma/>
                </a:srgbClr>
              </a:gs>
            </a:gsLst>
            <a:lin ang="5400000" scaled="1"/>
          </a:gra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altLang="en-GB" sz="2400">
              <a:solidFill>
                <a:srgbClr val="FF0000"/>
              </a:solidFill>
              <a:latin typeface="Times" charset="0"/>
            </a:endParaRP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1943100" y="4581525"/>
            <a:ext cx="5295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rgbClr val="0033CC"/>
                </a:solidFill>
                <a:latin typeface="Courier New" pitchFamily="49" charset="0"/>
              </a:rPr>
              <a:t>CTTCGACGCAGTTGTGCGCACGTTTGCG</a:t>
            </a:r>
            <a:endParaRPr lang="en-US" altLang="en-GB" sz="2400">
              <a:solidFill>
                <a:srgbClr val="0033CC"/>
              </a:solidFill>
              <a:latin typeface="Courier New" pitchFamily="49" charset="0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1943100" y="4195763"/>
            <a:ext cx="1279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GAAGC</a:t>
            </a:r>
            <a:r>
              <a:rPr lang="en-GB" sz="2400" b="1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altLang="en-GB" sz="2400" b="1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6507163" y="312261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2843213" y="3684588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4338638" y="2998788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2989263" y="268446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452938" y="245586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5892800" y="3511550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5551488" y="291306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2227263" y="2913063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3742" name="Rectangle 14"/>
          <p:cNvSpPr>
            <a:spLocks noChangeArrowheads="1"/>
          </p:cNvSpPr>
          <p:nvPr/>
        </p:nvSpPr>
        <p:spPr bwMode="auto">
          <a:xfrm>
            <a:off x="2476500" y="2455863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-T-</a:t>
            </a:r>
          </a:p>
        </p:txBody>
      </p:sp>
      <p:sp>
        <p:nvSpPr>
          <p:cNvPr id="73743" name="Rectangle 15"/>
          <p:cNvSpPr>
            <a:spLocks noChangeArrowheads="1"/>
          </p:cNvSpPr>
          <p:nvPr/>
        </p:nvSpPr>
        <p:spPr bwMode="auto">
          <a:xfrm>
            <a:off x="3689350" y="2838450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2843213" y="3297238"/>
            <a:ext cx="73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5127625" y="2455863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4338638" y="3724275"/>
            <a:ext cx="549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 b="1">
                <a:solidFill>
                  <a:srgbClr val="FF0000"/>
                </a:solidFill>
                <a:latin typeface="Courier New" pitchFamily="49" charset="0"/>
              </a:rPr>
              <a:t>-T</a:t>
            </a:r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4762500" y="3455988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-C-</a:t>
            </a:r>
          </a:p>
        </p:txBody>
      </p:sp>
      <p:sp>
        <p:nvSpPr>
          <p:cNvPr id="73748" name="Rectangle 20"/>
          <p:cNvSpPr>
            <a:spLocks noChangeArrowheads="1"/>
          </p:cNvSpPr>
          <p:nvPr/>
        </p:nvSpPr>
        <p:spPr bwMode="auto">
          <a:xfrm>
            <a:off x="3575050" y="2436813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-A-</a:t>
            </a:r>
          </a:p>
        </p:txBody>
      </p:sp>
      <p:sp>
        <p:nvSpPr>
          <p:cNvPr id="73749" name="Rectangle 21"/>
          <p:cNvSpPr>
            <a:spLocks noChangeArrowheads="1"/>
          </p:cNvSpPr>
          <p:nvPr/>
        </p:nvSpPr>
        <p:spPr bwMode="auto">
          <a:xfrm>
            <a:off x="2111375" y="3455988"/>
            <a:ext cx="731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2400">
                <a:solidFill>
                  <a:srgbClr val="000066"/>
                </a:solidFill>
                <a:latin typeface="Courier New" pitchFamily="49" charset="0"/>
              </a:rPr>
              <a:t>-G-</a:t>
            </a:r>
          </a:p>
        </p:txBody>
      </p:sp>
      <p:sp>
        <p:nvSpPr>
          <p:cNvPr id="73750" name="Text Box 22"/>
          <p:cNvSpPr txBox="1">
            <a:spLocks noChangeArrowheads="1"/>
          </p:cNvSpPr>
          <p:nvPr/>
        </p:nvSpPr>
        <p:spPr bwMode="auto">
          <a:xfrm>
            <a:off x="971550" y="4581525"/>
            <a:ext cx="1152525" cy="457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0000FF"/>
                </a:solidFill>
                <a:latin typeface="Courier New" pitchFamily="49" charset="0"/>
              </a:rPr>
              <a:t>AAGCT</a:t>
            </a:r>
          </a:p>
        </p:txBody>
      </p:sp>
      <p:sp>
        <p:nvSpPr>
          <p:cNvPr id="73751" name="Text Box 23"/>
          <p:cNvSpPr txBox="1">
            <a:spLocks noChangeArrowheads="1"/>
          </p:cNvSpPr>
          <p:nvPr/>
        </p:nvSpPr>
        <p:spPr bwMode="auto">
          <a:xfrm>
            <a:off x="971550" y="4195763"/>
            <a:ext cx="1152525" cy="457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33CC33"/>
                </a:solidFill>
                <a:latin typeface="Courier New" pitchFamily="49" charset="0"/>
              </a:rPr>
              <a:t>TTCGA</a:t>
            </a:r>
          </a:p>
        </p:txBody>
      </p:sp>
      <p:sp>
        <p:nvSpPr>
          <p:cNvPr id="73752" name="Text Box 24"/>
          <p:cNvSpPr txBox="1">
            <a:spLocks noChangeArrowheads="1"/>
          </p:cNvSpPr>
          <p:nvPr/>
        </p:nvSpPr>
        <p:spPr bwMode="auto">
          <a:xfrm>
            <a:off x="684213" y="5661025"/>
            <a:ext cx="1366837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solidFill>
                  <a:srgbClr val="000B10"/>
                </a:solidFill>
              </a:rPr>
              <a:t>Cool to 50</a:t>
            </a:r>
            <a:r>
              <a:rPr lang="en-GB" baseline="30000">
                <a:solidFill>
                  <a:srgbClr val="000B10"/>
                </a:solidFill>
              </a:rPr>
              <a:t>o</a:t>
            </a:r>
            <a:r>
              <a:rPr lang="en-GB">
                <a:solidFill>
                  <a:srgbClr val="000B10"/>
                </a:solidFill>
              </a:rPr>
              <a:t>C</a:t>
            </a:r>
          </a:p>
        </p:txBody>
      </p:sp>
      <p:sp>
        <p:nvSpPr>
          <p:cNvPr id="73753" name="Text Box 25"/>
          <p:cNvSpPr txBox="1">
            <a:spLocks noChangeArrowheads="1"/>
          </p:cNvSpPr>
          <p:nvPr/>
        </p:nvSpPr>
        <p:spPr bwMode="auto">
          <a:xfrm>
            <a:off x="2124075" y="5661025"/>
            <a:ext cx="129540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solidFill>
                  <a:srgbClr val="000B10"/>
                </a:solidFill>
              </a:rPr>
              <a:t>Heat to 60</a:t>
            </a:r>
            <a:r>
              <a:rPr lang="en-GB" baseline="30000">
                <a:solidFill>
                  <a:srgbClr val="000B10"/>
                </a:solidFill>
              </a:rPr>
              <a:t>o</a:t>
            </a:r>
            <a:r>
              <a:rPr lang="en-GB">
                <a:solidFill>
                  <a:srgbClr val="000B1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7074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5E-6 3.33333E-6 L 0.2 0.0023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1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animBg="1"/>
      <p:bldP spid="73733" grpId="0"/>
      <p:bldP spid="73751" grpId="0"/>
      <p:bldP spid="73752" grpId="0"/>
      <p:bldP spid="73753" grpId="0"/>
    </p:bldLst>
  </p:timing>
</p:sld>
</file>

<file path=ppt/theme/theme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2526</Words>
  <Application>Microsoft Office PowerPoint</Application>
  <PresentationFormat>On-screen Show (4:3)</PresentationFormat>
  <Paragraphs>744</Paragraphs>
  <Slides>85</Slides>
  <Notes>61</Notes>
  <HiddenSlides>9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85</vt:i4>
      </vt:variant>
    </vt:vector>
  </HeadingPairs>
  <TitlesOfParts>
    <vt:vector size="105" baseType="lpstr">
      <vt:lpstr>ＭＳ Ｐゴシック</vt:lpstr>
      <vt:lpstr>Aharoni</vt:lpstr>
      <vt:lpstr>Arial</vt:lpstr>
      <vt:lpstr>Calibri</vt:lpstr>
      <vt:lpstr>Courier New</vt:lpstr>
      <vt:lpstr>Geneva</vt:lpstr>
      <vt:lpstr>Gill Sans</vt:lpstr>
      <vt:lpstr>Noto Serif</vt:lpstr>
      <vt:lpstr>Roboto</vt:lpstr>
      <vt:lpstr>Symbol</vt:lpstr>
      <vt:lpstr>Times</vt:lpstr>
      <vt:lpstr>Times New Roman</vt:lpstr>
      <vt:lpstr>ヒラギノ角ゴ ProN W3</vt:lpstr>
      <vt:lpstr>6_Office Theme</vt:lpstr>
      <vt:lpstr>2_Custom Design</vt:lpstr>
      <vt:lpstr>4_Office Theme</vt:lpstr>
      <vt:lpstr>1_Custom Design</vt:lpstr>
      <vt:lpstr>Custom Design</vt:lpstr>
      <vt:lpstr>5_Office Theme</vt:lpstr>
      <vt:lpstr>3_Office Theme</vt:lpstr>
      <vt:lpstr>Introduction to Modern Sequencing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Sanger dideoxy sequencing</vt:lpstr>
      <vt:lpstr>Sanger dideoxy sequencing</vt:lpstr>
      <vt:lpstr>Sanger dideoxy sequencing</vt:lpstr>
      <vt:lpstr>Sanger dideoxy sequencing</vt:lpstr>
      <vt:lpstr>Sanger dideoxy sequencing</vt:lpstr>
      <vt:lpstr>Sanger dideoxy sequencing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OpGen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Genome Analysis Centre</dc:title>
  <dc:creator>Amanda McMurray (TGAC)</dc:creator>
  <cp:lastModifiedBy>Kirsten McLay (EI)</cp:lastModifiedBy>
  <cp:revision>495</cp:revision>
  <cp:lastPrinted>2016-05-19T14:05:45Z</cp:lastPrinted>
  <dcterms:created xsi:type="dcterms:W3CDTF">2009-12-17T12:02:53Z</dcterms:created>
  <dcterms:modified xsi:type="dcterms:W3CDTF">2016-09-19T18:55:43Z</dcterms:modified>
</cp:coreProperties>
</file>